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aleway"/>
      <p:regular r:id="rId26"/>
      <p:bold r:id="rId27"/>
      <p:italic r:id="rId28"/>
      <p:boldItalic r:id="rId29"/>
    </p:embeddedFont>
    <p:embeddedFont>
      <p:font typeface="La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aleway-regular.fntdata"/><Relationship Id="rId25" Type="http://schemas.openxmlformats.org/officeDocument/2006/relationships/slide" Target="slides/slide20.xml"/><Relationship Id="rId28" Type="http://schemas.openxmlformats.org/officeDocument/2006/relationships/font" Target="fonts/Raleway-italic.fntdata"/><Relationship Id="rId27" Type="http://schemas.openxmlformats.org/officeDocument/2006/relationships/font" Target="fonts/Raleway-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Lato-bold.fntdata"/><Relationship Id="rId30" Type="http://schemas.openxmlformats.org/officeDocument/2006/relationships/font" Target="fonts/Lato-regular.fntdata"/><Relationship Id="rId11" Type="http://schemas.openxmlformats.org/officeDocument/2006/relationships/slide" Target="slides/slide6.xml"/><Relationship Id="rId33" Type="http://schemas.openxmlformats.org/officeDocument/2006/relationships/font" Target="fonts/Lato-boldItalic.fntdata"/><Relationship Id="rId10" Type="http://schemas.openxmlformats.org/officeDocument/2006/relationships/slide" Target="slides/slide5.xml"/><Relationship Id="rId32"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cb9a0b07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cb9a0b07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7df80cefbf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df80cefbf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df80cefbf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df80cefbf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7df80cefb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7df80cefb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7df80cefbf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7df80cefbf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7df80cefbf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7df80cefbf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 name="Shape 175"/>
        <p:cNvGrpSpPr/>
        <p:nvPr/>
      </p:nvGrpSpPr>
      <p:grpSpPr>
        <a:xfrm>
          <a:off x="0" y="0"/>
          <a:ext cx="0" cy="0"/>
          <a:chOff x="0" y="0"/>
          <a:chExt cx="0" cy="0"/>
        </a:xfrm>
      </p:grpSpPr>
      <p:sp>
        <p:nvSpPr>
          <p:cNvPr id="176" name="Google Shape;176;g7df80cefbf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df80cefbf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7df80cefbf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7df80cefbf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7df80cefbf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7df80cefbf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7df80cefb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7df80cefb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g7df80cefbf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7df80cefbf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7df80cefbf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7df80cefbf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 always trying to figure out if i’ve got an ok setup</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7df80cefbf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7df80cefbf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d5b15f0a3_5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5b15f0a3_5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df80cefb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df80cefb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Divides data into independant grids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df80cefb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df80cefb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d251bb473_0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d251bb473_0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7df80cefbf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df80cefb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df80cefbf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df80cefb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7df80cefb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7df80cefb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2477724" y="415650"/>
            <a:ext cx="6244200" cy="0"/>
          </a:xfrm>
          <a:prstGeom prst="straightConnector1">
            <a:avLst/>
          </a:prstGeom>
          <a:noFill/>
          <a:ln cap="flat" cmpd="sng" w="38100">
            <a:solidFill>
              <a:schemeClr val="lt1"/>
            </a:solidFill>
            <a:prstDash val="solid"/>
            <a:round/>
            <a:headEnd len="sm" w="sm" type="none"/>
            <a:tailEnd len="sm" w="sm" type="none"/>
          </a:ln>
        </p:spPr>
      </p:cxnSp>
      <p:cxnSp>
        <p:nvCxnSpPr>
          <p:cNvPr id="11" name="Google Shape;11;p2"/>
          <p:cNvCxnSpPr/>
          <p:nvPr/>
        </p:nvCxnSpPr>
        <p:spPr>
          <a:xfrm>
            <a:off x="2477724" y="4740000"/>
            <a:ext cx="6244200" cy="0"/>
          </a:xfrm>
          <a:prstGeom prst="straightConnector1">
            <a:avLst/>
          </a:prstGeom>
          <a:noFill/>
          <a:ln cap="flat" cmpd="sng" w="19050">
            <a:solidFill>
              <a:schemeClr val="lt1"/>
            </a:solidFill>
            <a:prstDash val="solid"/>
            <a:round/>
            <a:headEnd len="sm" w="sm" type="none"/>
            <a:tailEnd len="sm" w="sm" type="none"/>
          </a:ln>
        </p:spPr>
      </p:cxnSp>
      <p:cxnSp>
        <p:nvCxnSpPr>
          <p:cNvPr id="12" name="Google Shape;12;p2"/>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13" name="Google Shape;13;p2"/>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14" name="Google Shape;14;p2"/>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5" name="Google Shape;15;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60" name="Shape 60"/>
        <p:cNvGrpSpPr/>
        <p:nvPr/>
      </p:nvGrpSpPr>
      <p:grpSpPr>
        <a:xfrm>
          <a:off x="0" y="0"/>
          <a:ext cx="0" cy="0"/>
          <a:chOff x="0" y="0"/>
          <a:chExt cx="0" cy="0"/>
        </a:xfrm>
      </p:grpSpPr>
      <p:cxnSp>
        <p:nvCxnSpPr>
          <p:cNvPr id="61" name="Google Shape;61;p11"/>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62" name="Google Shape;62;p11"/>
          <p:cNvCxnSpPr/>
          <p:nvPr/>
        </p:nvCxnSpPr>
        <p:spPr>
          <a:xfrm>
            <a:off x="425200" y="415650"/>
            <a:ext cx="8296800" cy="0"/>
          </a:xfrm>
          <a:prstGeom prst="straightConnector1">
            <a:avLst/>
          </a:prstGeom>
          <a:noFill/>
          <a:ln cap="flat" cmpd="sng" w="38100">
            <a:solidFill>
              <a:schemeClr val="dk2"/>
            </a:solidFill>
            <a:prstDash val="solid"/>
            <a:round/>
            <a:headEnd len="sm" w="sm" type="none"/>
            <a:tailEnd len="sm" w="sm" type="none"/>
          </a:ln>
        </p:spPr>
      </p:cxnSp>
      <p:sp>
        <p:nvSpPr>
          <p:cNvPr id="63" name="Google Shape;63;p11"/>
          <p:cNvSpPr txBox="1"/>
          <p:nvPr>
            <p:ph hasCustomPrompt="1" type="title"/>
          </p:nvPr>
        </p:nvSpPr>
        <p:spPr>
          <a:xfrm>
            <a:off x="853950" y="1304850"/>
            <a:ext cx="7436100" cy="15384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1pPr>
            <a:lvl2pPr lvl="1"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2pPr>
            <a:lvl3pPr lvl="2"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3pPr>
            <a:lvl4pPr lvl="3"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4pPr>
            <a:lvl5pPr lvl="4"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5pPr>
            <a:lvl6pPr lvl="5"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6pPr>
            <a:lvl7pPr lvl="6"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7pPr>
            <a:lvl8pPr lvl="7"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8pPr>
            <a:lvl9pPr lvl="8" rtl="0" algn="ctr">
              <a:spcBef>
                <a:spcPts val="0"/>
              </a:spcBef>
              <a:spcAft>
                <a:spcPts val="0"/>
              </a:spcAft>
              <a:buClr>
                <a:schemeClr val="dk1"/>
              </a:buClr>
              <a:buSzPts val="9600"/>
              <a:buFont typeface="Lato"/>
              <a:buNone/>
              <a:defRPr sz="9600">
                <a:solidFill>
                  <a:schemeClr val="dk1"/>
                </a:solidFill>
                <a:latin typeface="Lato"/>
                <a:ea typeface="Lato"/>
                <a:cs typeface="Lato"/>
                <a:sym typeface="Lato"/>
              </a:defRPr>
            </a:lvl9pPr>
          </a:lstStyle>
          <a:p>
            <a:r>
              <a:t>xx%</a:t>
            </a:r>
          </a:p>
        </p:txBody>
      </p:sp>
      <p:sp>
        <p:nvSpPr>
          <p:cNvPr id="64" name="Google Shape;64;p11"/>
          <p:cNvSpPr txBox="1"/>
          <p:nvPr>
            <p:ph idx="1" type="body"/>
          </p:nvPr>
        </p:nvSpPr>
        <p:spPr>
          <a:xfrm>
            <a:off x="853950" y="2919450"/>
            <a:ext cx="7436100" cy="10716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5" name="Google Shape;65;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6" name="Shape 66"/>
        <p:cNvGrpSpPr/>
        <p:nvPr/>
      </p:nvGrpSpPr>
      <p:grpSpPr>
        <a:xfrm>
          <a:off x="0" y="0"/>
          <a:ext cx="0" cy="0"/>
          <a:chOff x="0" y="0"/>
          <a:chExt cx="0" cy="0"/>
        </a:xfrm>
      </p:grpSpPr>
      <p:sp>
        <p:nvSpPr>
          <p:cNvPr id="67" name="Google Shape;67;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6" name="Shape 16"/>
        <p:cNvGrpSpPr/>
        <p:nvPr/>
      </p:nvGrpSpPr>
      <p:grpSpPr>
        <a:xfrm>
          <a:off x="0" y="0"/>
          <a:ext cx="0" cy="0"/>
          <a:chOff x="0" y="0"/>
          <a:chExt cx="0" cy="0"/>
        </a:xfrm>
      </p:grpSpPr>
      <p:cxnSp>
        <p:nvCxnSpPr>
          <p:cNvPr id="17" name="Google Shape;17;p3"/>
          <p:cNvCxnSpPr/>
          <p:nvPr/>
        </p:nvCxnSpPr>
        <p:spPr>
          <a:xfrm>
            <a:off x="425200" y="415650"/>
            <a:ext cx="8296800" cy="0"/>
          </a:xfrm>
          <a:prstGeom prst="straightConnector1">
            <a:avLst/>
          </a:prstGeom>
          <a:noFill/>
          <a:ln cap="flat" cmpd="sng" w="38100">
            <a:solidFill>
              <a:schemeClr val="lt1"/>
            </a:solidFill>
            <a:prstDash val="solid"/>
            <a:round/>
            <a:headEnd len="sm" w="sm" type="none"/>
            <a:tailEnd len="sm" w="sm" type="none"/>
          </a:ln>
        </p:spPr>
      </p:cxnSp>
      <p:cxnSp>
        <p:nvCxnSpPr>
          <p:cNvPr id="18" name="Google Shape;18;p3"/>
          <p:cNvCxnSpPr/>
          <p:nvPr/>
        </p:nvCxnSpPr>
        <p:spPr>
          <a:xfrm>
            <a:off x="425200" y="4740000"/>
            <a:ext cx="8296800" cy="0"/>
          </a:xfrm>
          <a:prstGeom prst="straightConnector1">
            <a:avLst/>
          </a:prstGeom>
          <a:noFill/>
          <a:ln cap="flat" cmpd="sng" w="19050">
            <a:solidFill>
              <a:schemeClr val="lt1"/>
            </a:solidFill>
            <a:prstDash val="solid"/>
            <a:round/>
            <a:headEnd len="sm" w="sm" type="none"/>
            <a:tailEnd len="sm" w="sm" type="none"/>
          </a:ln>
        </p:spPr>
      </p:cxnSp>
      <p:sp>
        <p:nvSpPr>
          <p:cNvPr id="19" name="Google Shape;19;p3"/>
          <p:cNvSpPr txBox="1"/>
          <p:nvPr>
            <p:ph type="title"/>
          </p:nvPr>
        </p:nvSpPr>
        <p:spPr>
          <a:xfrm>
            <a:off x="406425" y="1806825"/>
            <a:ext cx="8296800" cy="1542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4800"/>
              <a:buNone/>
              <a:defRPr sz="4800">
                <a:solidFill>
                  <a:schemeClr val="lt1"/>
                </a:solidFill>
              </a:defRPr>
            </a:lvl2pPr>
            <a:lvl3pPr lvl="2" rtl="0" algn="ctr">
              <a:spcBef>
                <a:spcPts val="0"/>
              </a:spcBef>
              <a:spcAft>
                <a:spcPts val="0"/>
              </a:spcAft>
              <a:buClr>
                <a:schemeClr val="lt1"/>
              </a:buClr>
              <a:buSzPts val="4800"/>
              <a:buNone/>
              <a:defRPr sz="4800">
                <a:solidFill>
                  <a:schemeClr val="lt1"/>
                </a:solidFill>
              </a:defRPr>
            </a:lvl3pPr>
            <a:lvl4pPr lvl="3" rtl="0" algn="ctr">
              <a:spcBef>
                <a:spcPts val="0"/>
              </a:spcBef>
              <a:spcAft>
                <a:spcPts val="0"/>
              </a:spcAft>
              <a:buClr>
                <a:schemeClr val="lt1"/>
              </a:buClr>
              <a:buSzPts val="4800"/>
              <a:buNone/>
              <a:defRPr sz="4800">
                <a:solidFill>
                  <a:schemeClr val="lt1"/>
                </a:solidFill>
              </a:defRPr>
            </a:lvl4pPr>
            <a:lvl5pPr lvl="4" rtl="0" algn="ctr">
              <a:spcBef>
                <a:spcPts val="0"/>
              </a:spcBef>
              <a:spcAft>
                <a:spcPts val="0"/>
              </a:spcAft>
              <a:buClr>
                <a:schemeClr val="lt1"/>
              </a:buClr>
              <a:buSzPts val="4800"/>
              <a:buNone/>
              <a:defRPr sz="4800">
                <a:solidFill>
                  <a:schemeClr val="lt1"/>
                </a:solidFill>
              </a:defRPr>
            </a:lvl5pPr>
            <a:lvl6pPr lvl="5" rtl="0" algn="ctr">
              <a:spcBef>
                <a:spcPts val="0"/>
              </a:spcBef>
              <a:spcAft>
                <a:spcPts val="0"/>
              </a:spcAft>
              <a:buClr>
                <a:schemeClr val="lt1"/>
              </a:buClr>
              <a:buSzPts val="4800"/>
              <a:buNone/>
              <a:defRPr sz="4800">
                <a:solidFill>
                  <a:schemeClr val="lt1"/>
                </a:solidFill>
              </a:defRPr>
            </a:lvl6pPr>
            <a:lvl7pPr lvl="6" rtl="0" algn="ctr">
              <a:spcBef>
                <a:spcPts val="0"/>
              </a:spcBef>
              <a:spcAft>
                <a:spcPts val="0"/>
              </a:spcAft>
              <a:buClr>
                <a:schemeClr val="lt1"/>
              </a:buClr>
              <a:buSzPts val="4800"/>
              <a:buNone/>
              <a:defRPr sz="4800">
                <a:solidFill>
                  <a:schemeClr val="lt1"/>
                </a:solidFill>
              </a:defRPr>
            </a:lvl7pPr>
            <a:lvl8pPr lvl="7" rtl="0" algn="ctr">
              <a:spcBef>
                <a:spcPts val="0"/>
              </a:spcBef>
              <a:spcAft>
                <a:spcPts val="0"/>
              </a:spcAft>
              <a:buClr>
                <a:schemeClr val="lt1"/>
              </a:buClr>
              <a:buSzPts val="4800"/>
              <a:buNone/>
              <a:defRPr sz="4800">
                <a:solidFill>
                  <a:schemeClr val="lt1"/>
                </a:solidFill>
              </a:defRPr>
            </a:lvl8pPr>
            <a:lvl9pPr lvl="8" rtl="0" algn="ctr">
              <a:spcBef>
                <a:spcPts val="0"/>
              </a:spcBef>
              <a:spcAft>
                <a:spcPts val="0"/>
              </a:spcAft>
              <a:buClr>
                <a:schemeClr val="lt1"/>
              </a:buClr>
              <a:buSzPts val="4800"/>
              <a:buNone/>
              <a:defRPr sz="4800">
                <a:solidFill>
                  <a:schemeClr val="lt1"/>
                </a:solidFill>
              </a:defRPr>
            </a:lvl9pPr>
          </a:lstStyle>
          <a:p/>
        </p:txBody>
      </p:sp>
      <p:sp>
        <p:nvSpPr>
          <p:cNvPr id="20" name="Google Shape;20;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1" name="Shape 21"/>
        <p:cNvGrpSpPr/>
        <p:nvPr/>
      </p:nvGrpSpPr>
      <p:grpSpPr>
        <a:xfrm>
          <a:off x="0" y="0"/>
          <a:ext cx="0" cy="0"/>
          <a:chOff x="0" y="0"/>
          <a:chExt cx="0" cy="0"/>
        </a:xfrm>
      </p:grpSpPr>
      <p:cxnSp>
        <p:nvCxnSpPr>
          <p:cNvPr id="22" name="Google Shape;22;p4"/>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23" name="Google Shape;23;p4"/>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24" name="Google Shape;24;p4"/>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25" name="Google Shape;25;p4"/>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6" name="Google Shape;26;p4"/>
          <p:cNvSpPr txBox="1"/>
          <p:nvPr>
            <p:ph idx="1" type="body"/>
          </p:nvPr>
        </p:nvSpPr>
        <p:spPr>
          <a:xfrm>
            <a:off x="2410112" y="1595776"/>
            <a:ext cx="6321600" cy="3002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7" name="Google Shape;27;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8" name="Shape 28"/>
        <p:cNvGrpSpPr/>
        <p:nvPr/>
      </p:nvGrpSpPr>
      <p:grpSpPr>
        <a:xfrm>
          <a:off x="0" y="0"/>
          <a:ext cx="0" cy="0"/>
          <a:chOff x="0" y="0"/>
          <a:chExt cx="0" cy="0"/>
        </a:xfrm>
      </p:grpSpPr>
      <p:cxnSp>
        <p:nvCxnSpPr>
          <p:cNvPr id="29" name="Google Shape;29;p5"/>
          <p:cNvCxnSpPr/>
          <p:nvPr/>
        </p:nvCxnSpPr>
        <p:spPr>
          <a:xfrm>
            <a:off x="2477724" y="415650"/>
            <a:ext cx="6244200" cy="0"/>
          </a:xfrm>
          <a:prstGeom prst="straightConnector1">
            <a:avLst/>
          </a:prstGeom>
          <a:noFill/>
          <a:ln cap="flat" cmpd="sng" w="38100">
            <a:solidFill>
              <a:schemeClr val="dk2"/>
            </a:solidFill>
            <a:prstDash val="solid"/>
            <a:round/>
            <a:headEnd len="sm" w="sm" type="none"/>
            <a:tailEnd len="sm" w="sm" type="none"/>
          </a:ln>
        </p:spPr>
      </p:cxnSp>
      <p:cxnSp>
        <p:nvCxnSpPr>
          <p:cNvPr id="30" name="Google Shape;30;p5"/>
          <p:cNvCxnSpPr/>
          <p:nvPr/>
        </p:nvCxnSpPr>
        <p:spPr>
          <a:xfrm>
            <a:off x="2477724" y="4740000"/>
            <a:ext cx="6244200" cy="0"/>
          </a:xfrm>
          <a:prstGeom prst="straightConnector1">
            <a:avLst/>
          </a:prstGeom>
          <a:noFill/>
          <a:ln cap="flat" cmpd="sng" w="19050">
            <a:solidFill>
              <a:schemeClr val="dk2"/>
            </a:solidFill>
            <a:prstDash val="solid"/>
            <a:round/>
            <a:headEnd len="sm" w="sm" type="none"/>
            <a:tailEnd len="sm" w="sm" type="none"/>
          </a:ln>
        </p:spPr>
      </p:cxnSp>
      <p:cxnSp>
        <p:nvCxnSpPr>
          <p:cNvPr id="31" name="Google Shape;31;p5"/>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32" name="Google Shape;32;p5"/>
          <p:cNvSpPr txBox="1"/>
          <p:nvPr>
            <p:ph type="title"/>
          </p:nvPr>
        </p:nvSpPr>
        <p:spPr>
          <a:xfrm>
            <a:off x="2400250" y="575950"/>
            <a:ext cx="6321600" cy="6354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3" name="Google Shape;33;p5"/>
          <p:cNvSpPr txBox="1"/>
          <p:nvPr>
            <p:ph idx="1" type="body"/>
          </p:nvPr>
        </p:nvSpPr>
        <p:spPr>
          <a:xfrm>
            <a:off x="2400303"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4" name="Google Shape;34;p5"/>
          <p:cNvSpPr txBox="1"/>
          <p:nvPr>
            <p:ph idx="2" type="body"/>
          </p:nvPr>
        </p:nvSpPr>
        <p:spPr>
          <a:xfrm>
            <a:off x="5650572" y="1602675"/>
            <a:ext cx="3071400" cy="3002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5" name="Google Shape;35;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6" name="Shape 36"/>
        <p:cNvGrpSpPr/>
        <p:nvPr/>
      </p:nvGrpSpPr>
      <p:grpSpPr>
        <a:xfrm>
          <a:off x="0" y="0"/>
          <a:ext cx="0" cy="0"/>
          <a:chOff x="0" y="0"/>
          <a:chExt cx="0" cy="0"/>
        </a:xfrm>
      </p:grpSpPr>
      <p:sp>
        <p:nvSpPr>
          <p:cNvPr id="37" name="Google Shape;37;p6"/>
          <p:cNvSpPr txBox="1"/>
          <p:nvPr>
            <p:ph type="title"/>
          </p:nvPr>
        </p:nvSpPr>
        <p:spPr>
          <a:xfrm>
            <a:off x="303300" y="411575"/>
            <a:ext cx="8520600" cy="639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8" name="Google Shape;38;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9" name="Shape 39"/>
        <p:cNvGrpSpPr/>
        <p:nvPr/>
      </p:nvGrpSpPr>
      <p:grpSpPr>
        <a:xfrm>
          <a:off x="0" y="0"/>
          <a:ext cx="0" cy="0"/>
          <a:chOff x="0" y="0"/>
          <a:chExt cx="0" cy="0"/>
        </a:xfrm>
      </p:grpSpPr>
      <p:cxnSp>
        <p:nvCxnSpPr>
          <p:cNvPr id="40" name="Google Shape;40;p7"/>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7"/>
          <p:cNvSpPr txBox="1"/>
          <p:nvPr>
            <p:ph type="title"/>
          </p:nvPr>
        </p:nvSpPr>
        <p:spPr>
          <a:xfrm>
            <a:off x="319500" y="936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2" name="Google Shape;42;p7"/>
          <p:cNvSpPr txBox="1"/>
          <p:nvPr>
            <p:ph idx="1" type="body"/>
          </p:nvPr>
        </p:nvSpPr>
        <p:spPr>
          <a:xfrm>
            <a:off x="319500" y="1846804"/>
            <a:ext cx="2808000" cy="280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43" name="Google Shape;4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353535"/>
        </a:solidFill>
      </p:bgPr>
    </p:bg>
    <p:spTree>
      <p:nvGrpSpPr>
        <p:cNvPr id="44" name="Shape 44"/>
        <p:cNvGrpSpPr/>
        <p:nvPr/>
      </p:nvGrpSpPr>
      <p:grpSpPr>
        <a:xfrm>
          <a:off x="0" y="0"/>
          <a:ext cx="0" cy="0"/>
          <a:chOff x="0" y="0"/>
          <a:chExt cx="0" cy="0"/>
        </a:xfrm>
      </p:grpSpPr>
      <p:cxnSp>
        <p:nvCxnSpPr>
          <p:cNvPr id="45" name="Google Shape;45;p8"/>
          <p:cNvCxnSpPr/>
          <p:nvPr/>
        </p:nvCxnSpPr>
        <p:spPr>
          <a:xfrm>
            <a:off x="425198" y="415650"/>
            <a:ext cx="183300" cy="0"/>
          </a:xfrm>
          <a:prstGeom prst="straightConnector1">
            <a:avLst/>
          </a:prstGeom>
          <a:noFill/>
          <a:ln cap="flat" cmpd="sng" w="19050">
            <a:solidFill>
              <a:schemeClr val="lt1"/>
            </a:solidFill>
            <a:prstDash val="solid"/>
            <a:round/>
            <a:headEnd len="sm" w="sm" type="none"/>
            <a:tailEnd len="sm" w="sm" type="none"/>
          </a:ln>
        </p:spPr>
      </p:cxnSp>
      <p:sp>
        <p:nvSpPr>
          <p:cNvPr id="46" name="Google Shape;46;p8"/>
          <p:cNvSpPr txBox="1"/>
          <p:nvPr>
            <p:ph type="title"/>
          </p:nvPr>
        </p:nvSpPr>
        <p:spPr>
          <a:xfrm>
            <a:off x="283103" y="712141"/>
            <a:ext cx="6244200" cy="38355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47" name="Google Shape;47;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8" name="Shape 48"/>
        <p:cNvGrpSpPr/>
        <p:nvPr/>
      </p:nvGrpSpPr>
      <p:grpSpPr>
        <a:xfrm>
          <a:off x="0" y="0"/>
          <a:ext cx="0" cy="0"/>
          <a:chOff x="0" y="0"/>
          <a:chExt cx="0" cy="0"/>
        </a:xfrm>
      </p:grpSpPr>
      <p:sp>
        <p:nvSpPr>
          <p:cNvPr id="49" name="Google Shape;49;p9"/>
          <p:cNvSpPr/>
          <p:nvPr/>
        </p:nvSpPr>
        <p:spPr>
          <a:xfrm>
            <a:off x="4572000" y="1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0" name="Google Shape;5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51" name="Google Shape;51;p9"/>
          <p:cNvSpPr txBox="1"/>
          <p:nvPr>
            <p:ph type="title"/>
          </p:nvPr>
        </p:nvSpPr>
        <p:spPr>
          <a:xfrm>
            <a:off x="265500" y="1397350"/>
            <a:ext cx="4045200" cy="13182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1"/>
              </a:buClr>
              <a:buSzPts val="3600"/>
              <a:buNone/>
              <a:defRPr sz="3600">
                <a:solidFill>
                  <a:schemeClr val="dk1"/>
                </a:solidFill>
              </a:defRPr>
            </a:lvl1pPr>
            <a:lvl2pPr lvl="1" rtl="0" algn="ctr">
              <a:spcBef>
                <a:spcPts val="0"/>
              </a:spcBef>
              <a:spcAft>
                <a:spcPts val="0"/>
              </a:spcAft>
              <a:buClr>
                <a:schemeClr val="dk1"/>
              </a:buClr>
              <a:buSzPts val="3600"/>
              <a:buNone/>
              <a:defRPr sz="3600">
                <a:solidFill>
                  <a:schemeClr val="dk1"/>
                </a:solidFill>
              </a:defRPr>
            </a:lvl2pPr>
            <a:lvl3pPr lvl="2" rtl="0" algn="ctr">
              <a:spcBef>
                <a:spcPts val="0"/>
              </a:spcBef>
              <a:spcAft>
                <a:spcPts val="0"/>
              </a:spcAft>
              <a:buClr>
                <a:schemeClr val="dk1"/>
              </a:buClr>
              <a:buSzPts val="3600"/>
              <a:buNone/>
              <a:defRPr sz="3600">
                <a:solidFill>
                  <a:schemeClr val="dk1"/>
                </a:solidFill>
              </a:defRPr>
            </a:lvl3pPr>
            <a:lvl4pPr lvl="3" rtl="0" algn="ctr">
              <a:spcBef>
                <a:spcPts val="0"/>
              </a:spcBef>
              <a:spcAft>
                <a:spcPts val="0"/>
              </a:spcAft>
              <a:buClr>
                <a:schemeClr val="dk1"/>
              </a:buClr>
              <a:buSzPts val="3600"/>
              <a:buNone/>
              <a:defRPr sz="3600">
                <a:solidFill>
                  <a:schemeClr val="dk1"/>
                </a:solidFill>
              </a:defRPr>
            </a:lvl4pPr>
            <a:lvl5pPr lvl="4" rtl="0" algn="ctr">
              <a:spcBef>
                <a:spcPts val="0"/>
              </a:spcBef>
              <a:spcAft>
                <a:spcPts val="0"/>
              </a:spcAft>
              <a:buClr>
                <a:schemeClr val="dk1"/>
              </a:buClr>
              <a:buSzPts val="3600"/>
              <a:buNone/>
              <a:defRPr sz="3600">
                <a:solidFill>
                  <a:schemeClr val="dk1"/>
                </a:solidFill>
              </a:defRPr>
            </a:lvl5pPr>
            <a:lvl6pPr lvl="5" rtl="0" algn="ctr">
              <a:spcBef>
                <a:spcPts val="0"/>
              </a:spcBef>
              <a:spcAft>
                <a:spcPts val="0"/>
              </a:spcAft>
              <a:buClr>
                <a:schemeClr val="dk1"/>
              </a:buClr>
              <a:buSzPts val="3600"/>
              <a:buNone/>
              <a:defRPr sz="3600">
                <a:solidFill>
                  <a:schemeClr val="dk1"/>
                </a:solidFill>
              </a:defRPr>
            </a:lvl6pPr>
            <a:lvl7pPr lvl="6" rtl="0" algn="ctr">
              <a:spcBef>
                <a:spcPts val="0"/>
              </a:spcBef>
              <a:spcAft>
                <a:spcPts val="0"/>
              </a:spcAft>
              <a:buClr>
                <a:schemeClr val="dk1"/>
              </a:buClr>
              <a:buSzPts val="3600"/>
              <a:buNone/>
              <a:defRPr sz="3600">
                <a:solidFill>
                  <a:schemeClr val="dk1"/>
                </a:solidFill>
              </a:defRPr>
            </a:lvl7pPr>
            <a:lvl8pPr lvl="7" rtl="0" algn="ctr">
              <a:spcBef>
                <a:spcPts val="0"/>
              </a:spcBef>
              <a:spcAft>
                <a:spcPts val="0"/>
              </a:spcAft>
              <a:buClr>
                <a:schemeClr val="dk1"/>
              </a:buClr>
              <a:buSzPts val="3600"/>
              <a:buNone/>
              <a:defRPr sz="3600">
                <a:solidFill>
                  <a:schemeClr val="dk1"/>
                </a:solidFill>
              </a:defRPr>
            </a:lvl8pPr>
            <a:lvl9pPr lvl="8" rtl="0" algn="ctr">
              <a:spcBef>
                <a:spcPts val="0"/>
              </a:spcBef>
              <a:spcAft>
                <a:spcPts val="0"/>
              </a:spcAft>
              <a:buClr>
                <a:schemeClr val="dk1"/>
              </a:buClr>
              <a:buSzPts val="3600"/>
              <a:buNone/>
              <a:defRPr sz="3600">
                <a:solidFill>
                  <a:schemeClr val="dk1"/>
                </a:solidFill>
              </a:defRPr>
            </a:lvl9pPr>
          </a:lstStyle>
          <a:p/>
        </p:txBody>
      </p:sp>
      <p:sp>
        <p:nvSpPr>
          <p:cNvPr id="52" name="Google Shape;52;p9"/>
          <p:cNvSpPr txBox="1"/>
          <p:nvPr>
            <p:ph idx="1" type="subTitle"/>
          </p:nvPr>
        </p:nvSpPr>
        <p:spPr>
          <a:xfrm>
            <a:off x="265500" y="2735371"/>
            <a:ext cx="4045200" cy="1345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3" name="Google Shape;5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4" name="Google Shape;54;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cxnSp>
        <p:nvCxnSpPr>
          <p:cNvPr id="56" name="Google Shape;56;p10"/>
          <p:cNvCxnSpPr/>
          <p:nvPr/>
        </p:nvCxnSpPr>
        <p:spPr>
          <a:xfrm>
            <a:off x="425200" y="4740000"/>
            <a:ext cx="8296800" cy="0"/>
          </a:xfrm>
          <a:prstGeom prst="straightConnector1">
            <a:avLst/>
          </a:prstGeom>
          <a:noFill/>
          <a:ln cap="flat" cmpd="sng" w="19050">
            <a:solidFill>
              <a:schemeClr val="dk2"/>
            </a:solidFill>
            <a:prstDash val="solid"/>
            <a:round/>
            <a:headEnd len="sm" w="sm" type="none"/>
            <a:tailEnd len="sm" w="sm" type="none"/>
          </a:ln>
        </p:spPr>
      </p:cxnSp>
      <p:cxnSp>
        <p:nvCxnSpPr>
          <p:cNvPr id="57" name="Google Shape;57;p10"/>
          <p:cNvCxnSpPr/>
          <p:nvPr/>
        </p:nvCxnSpPr>
        <p:spPr>
          <a:xfrm>
            <a:off x="425198" y="415650"/>
            <a:ext cx="183300" cy="0"/>
          </a:xfrm>
          <a:prstGeom prst="straightConnector1">
            <a:avLst/>
          </a:prstGeom>
          <a:noFill/>
          <a:ln cap="flat" cmpd="sng" w="19050">
            <a:solidFill>
              <a:schemeClr val="dk2"/>
            </a:solidFill>
            <a:prstDash val="solid"/>
            <a:round/>
            <a:headEnd len="sm" w="sm" type="none"/>
            <a:tailEnd len="sm" w="sm" type="none"/>
          </a:ln>
        </p:spPr>
      </p:cxnSp>
      <p:sp>
        <p:nvSpPr>
          <p:cNvPr id="58" name="Google Shape;58;p10"/>
          <p:cNvSpPr txBox="1"/>
          <p:nvPr>
            <p:ph idx="1" type="body"/>
          </p:nvPr>
        </p:nvSpPr>
        <p:spPr>
          <a:xfrm>
            <a:off x="328017" y="4226025"/>
            <a:ext cx="8388600" cy="393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9" name="Google Shape;59;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wiss-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400250" y="575950"/>
            <a:ext cx="6321600" cy="6354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2410112" y="1595776"/>
            <a:ext cx="6321600" cy="3002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Lato"/>
                <a:ea typeface="Lato"/>
                <a:cs typeface="Lato"/>
                <a:sym typeface="Lato"/>
              </a:defRPr>
            </a:lvl1pPr>
            <a:lvl2pPr lvl="1" rtl="0" algn="r">
              <a:buNone/>
              <a:defRPr sz="1000">
                <a:solidFill>
                  <a:schemeClr val="dk2"/>
                </a:solidFill>
                <a:latin typeface="Lato"/>
                <a:ea typeface="Lato"/>
                <a:cs typeface="Lato"/>
                <a:sym typeface="Lato"/>
              </a:defRPr>
            </a:lvl2pPr>
            <a:lvl3pPr lvl="2" rtl="0" algn="r">
              <a:buNone/>
              <a:defRPr sz="1000">
                <a:solidFill>
                  <a:schemeClr val="dk2"/>
                </a:solidFill>
                <a:latin typeface="Lato"/>
                <a:ea typeface="Lato"/>
                <a:cs typeface="Lato"/>
                <a:sym typeface="Lato"/>
              </a:defRPr>
            </a:lvl3pPr>
            <a:lvl4pPr lvl="3" rtl="0" algn="r">
              <a:buNone/>
              <a:defRPr sz="1000">
                <a:solidFill>
                  <a:schemeClr val="dk2"/>
                </a:solidFill>
                <a:latin typeface="Lato"/>
                <a:ea typeface="Lato"/>
                <a:cs typeface="Lato"/>
                <a:sym typeface="Lato"/>
              </a:defRPr>
            </a:lvl4pPr>
            <a:lvl5pPr lvl="4" rtl="0" algn="r">
              <a:buNone/>
              <a:defRPr sz="1000">
                <a:solidFill>
                  <a:schemeClr val="dk2"/>
                </a:solidFill>
                <a:latin typeface="Lato"/>
                <a:ea typeface="Lato"/>
                <a:cs typeface="Lato"/>
                <a:sym typeface="Lato"/>
              </a:defRPr>
            </a:lvl5pPr>
            <a:lvl6pPr lvl="5" rtl="0" algn="r">
              <a:buNone/>
              <a:defRPr sz="1000">
                <a:solidFill>
                  <a:schemeClr val="dk2"/>
                </a:solidFill>
                <a:latin typeface="Lato"/>
                <a:ea typeface="Lato"/>
                <a:cs typeface="Lato"/>
                <a:sym typeface="Lato"/>
              </a:defRPr>
            </a:lvl6pPr>
            <a:lvl7pPr lvl="6" rtl="0" algn="r">
              <a:buNone/>
              <a:defRPr sz="1000">
                <a:solidFill>
                  <a:schemeClr val="dk2"/>
                </a:solidFill>
                <a:latin typeface="Lato"/>
                <a:ea typeface="Lato"/>
                <a:cs typeface="Lato"/>
                <a:sym typeface="Lato"/>
              </a:defRPr>
            </a:lvl7pPr>
            <a:lvl8pPr lvl="7" rtl="0" algn="r">
              <a:buNone/>
              <a:defRPr sz="1000">
                <a:solidFill>
                  <a:schemeClr val="dk2"/>
                </a:solidFill>
                <a:latin typeface="Lato"/>
                <a:ea typeface="Lato"/>
                <a:cs typeface="Lato"/>
                <a:sym typeface="Lato"/>
              </a:defRPr>
            </a:lvl8pPr>
            <a:lvl9pPr lvl="8" rtl="0"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hyperlink" Target="https://geflanddegradation.users.earthengine.app/view/trendsearth-urban-mapper" TargetMode="External"/><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hyperlink" Target="https://explorer.earthengine.google.com/#workspac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code.earthengine.google.com/" TargetMode="Externa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hyperlink" Target="https://code.earthengine.google.com/?scriptPath=users%2Fmattjbayly%2Ftest%3ATopography%2FElevation" TargetMode="Externa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0" Type="http://schemas.openxmlformats.org/officeDocument/2006/relationships/image" Target="../media/image9.png"/><Relationship Id="rId11" Type="http://schemas.openxmlformats.org/officeDocument/2006/relationships/image" Target="../media/image21.png"/><Relationship Id="rId10" Type="http://schemas.openxmlformats.org/officeDocument/2006/relationships/image" Target="../media/image11.png"/><Relationship Id="rId13" Type="http://schemas.openxmlformats.org/officeDocument/2006/relationships/image" Target="../media/image20.png"/><Relationship Id="rId12" Type="http://schemas.openxmlformats.org/officeDocument/2006/relationships/image" Target="../media/image14.png"/><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1.png"/><Relationship Id="rId9" Type="http://schemas.openxmlformats.org/officeDocument/2006/relationships/image" Target="../media/image6.png"/><Relationship Id="rId15" Type="http://schemas.openxmlformats.org/officeDocument/2006/relationships/image" Target="../media/image2.png"/><Relationship Id="rId14" Type="http://schemas.openxmlformats.org/officeDocument/2006/relationships/image" Target="../media/image18.png"/><Relationship Id="rId17" Type="http://schemas.openxmlformats.org/officeDocument/2006/relationships/image" Target="../media/image13.png"/><Relationship Id="rId16" Type="http://schemas.openxmlformats.org/officeDocument/2006/relationships/image" Target="../media/image10.png"/><Relationship Id="rId5" Type="http://schemas.openxmlformats.org/officeDocument/2006/relationships/image" Target="../media/image8.png"/><Relationship Id="rId19" Type="http://schemas.openxmlformats.org/officeDocument/2006/relationships/image" Target="../media/image15.png"/><Relationship Id="rId6" Type="http://schemas.openxmlformats.org/officeDocument/2006/relationships/image" Target="../media/image12.png"/><Relationship Id="rId18" Type="http://schemas.openxmlformats.org/officeDocument/2006/relationships/image" Target="../media/image4.png"/><Relationship Id="rId7" Type="http://schemas.openxmlformats.org/officeDocument/2006/relationships/image" Target="../media/image3.png"/><Relationship Id="rId8"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hyperlink" Target="https://drive.google.com/open?id=1WW0qTIuutCG58n6sZeOn6YlTNpPVFWjX"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hyperlink" Target="https://earthenginepartners.appspot.com/science-2013-global-forest" TargetMode="External"/><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hyperlink" Target="https://mol.org/species/projection/landuse/Urosphena_whiteheadi" TargetMode="External"/><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hyperlink" Target="https://global-surface-water.appspot.com/map"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71" name="Shape 71"/>
        <p:cNvGrpSpPr/>
        <p:nvPr/>
      </p:nvGrpSpPr>
      <p:grpSpPr>
        <a:xfrm>
          <a:off x="0" y="0"/>
          <a:ext cx="0" cy="0"/>
          <a:chOff x="0" y="0"/>
          <a:chExt cx="0" cy="0"/>
        </a:xfrm>
      </p:grpSpPr>
      <p:sp>
        <p:nvSpPr>
          <p:cNvPr id="72" name="Google Shape;72;p13"/>
          <p:cNvSpPr txBox="1"/>
          <p:nvPr>
            <p:ph type="ctrTitle"/>
          </p:nvPr>
        </p:nvSpPr>
        <p:spPr>
          <a:xfrm>
            <a:off x="2371725" y="630225"/>
            <a:ext cx="6331500" cy="154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can I do with Google Earth Engine?</a:t>
            </a:r>
            <a:endParaRPr/>
          </a:p>
        </p:txBody>
      </p:sp>
      <p:sp>
        <p:nvSpPr>
          <p:cNvPr id="73" name="Google Shape;73;p13"/>
          <p:cNvSpPr txBox="1"/>
          <p:nvPr>
            <p:ph idx="1" type="subTitle"/>
          </p:nvPr>
        </p:nvSpPr>
        <p:spPr>
          <a:xfrm>
            <a:off x="2390267" y="3238450"/>
            <a:ext cx="6331500" cy="1241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400"/>
              <a:t>Matthew Bayly</a:t>
            </a:r>
            <a:endParaRPr sz="2400"/>
          </a:p>
          <a:p>
            <a:pPr indent="0" lvl="0" marL="0" rtl="0" algn="l">
              <a:spcBef>
                <a:spcPts val="0"/>
              </a:spcBef>
              <a:spcAft>
                <a:spcPts val="0"/>
              </a:spcAft>
              <a:buNone/>
            </a:pPr>
            <a:r>
              <a:rPr lang="en" sz="2400"/>
              <a:t>Vancouver GIS User Group</a:t>
            </a:r>
            <a:endParaRPr sz="2400"/>
          </a:p>
          <a:p>
            <a:pPr indent="0" lvl="0" marL="0" rtl="0" algn="l">
              <a:spcBef>
                <a:spcPts val="0"/>
              </a:spcBef>
              <a:spcAft>
                <a:spcPts val="0"/>
              </a:spcAft>
              <a:buNone/>
            </a:pPr>
            <a:r>
              <a:rPr lang="en" sz="2400"/>
              <a:t>February 12, 2020</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2"/>
          <p:cNvSpPr txBox="1"/>
          <p:nvPr>
            <p:ph idx="4294967295" type="title"/>
          </p:nvPr>
        </p:nvSpPr>
        <p:spPr>
          <a:xfrm>
            <a:off x="477625" y="4127450"/>
            <a:ext cx="8333400" cy="81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b="0" lang="en" sz="1800">
                <a:latin typeface="Lato"/>
                <a:ea typeface="Lato"/>
                <a:cs typeface="Lato"/>
                <a:sym typeface="Lato"/>
              </a:rPr>
              <a:t>GEE Urban Mapper </a:t>
            </a:r>
            <a:r>
              <a:rPr b="0" lang="en" sz="1100" u="sng">
                <a:solidFill>
                  <a:schemeClr val="hlink"/>
                </a:solidFill>
                <a:latin typeface="Arial"/>
                <a:ea typeface="Arial"/>
                <a:cs typeface="Arial"/>
                <a:sym typeface="Arial"/>
                <a:hlinkClick r:id="rId3"/>
              </a:rPr>
              <a:t>https://geflanddegradation.users.earthengine.app/view/trendsearth-urban-mapper</a:t>
            </a:r>
            <a:endParaRPr b="0" sz="1800">
              <a:latin typeface="Lato"/>
              <a:ea typeface="Lato"/>
              <a:cs typeface="Lato"/>
              <a:sym typeface="Lato"/>
            </a:endParaRPr>
          </a:p>
        </p:txBody>
      </p:sp>
      <p:pic>
        <p:nvPicPr>
          <p:cNvPr id="151" name="Google Shape;151;p22"/>
          <p:cNvPicPr preferRelativeResize="0"/>
          <p:nvPr/>
        </p:nvPicPr>
        <p:blipFill>
          <a:blip r:embed="rId4">
            <a:alphaModFix/>
          </a:blip>
          <a:stretch>
            <a:fillRect/>
          </a:stretch>
        </p:blipFill>
        <p:spPr>
          <a:xfrm>
            <a:off x="152400" y="152400"/>
            <a:ext cx="8359163" cy="3870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695250" y="720525"/>
            <a:ext cx="7554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Will I be able to make the next revolutionary GEE App tomorrow?</a:t>
            </a:r>
            <a:endParaRPr>
              <a:solidFill>
                <a:srgbClr val="B6D7A8"/>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4"/>
          <p:cNvSpPr txBox="1"/>
          <p:nvPr>
            <p:ph idx="4294967295" type="title"/>
          </p:nvPr>
        </p:nvSpPr>
        <p:spPr>
          <a:xfrm>
            <a:off x="318775" y="1254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How can I use GEE?</a:t>
            </a:r>
            <a:endParaRPr sz="2400">
              <a:solidFill>
                <a:srgbClr val="93C47D"/>
              </a:solidFill>
            </a:endParaRPr>
          </a:p>
        </p:txBody>
      </p:sp>
      <p:pic>
        <p:nvPicPr>
          <p:cNvPr id="162" name="Google Shape;162;p24"/>
          <p:cNvPicPr preferRelativeResize="0"/>
          <p:nvPr/>
        </p:nvPicPr>
        <p:blipFill>
          <a:blip r:embed="rId3">
            <a:alphaModFix/>
          </a:blip>
          <a:stretch>
            <a:fillRect/>
          </a:stretch>
        </p:blipFill>
        <p:spPr>
          <a:xfrm>
            <a:off x="1917050" y="803675"/>
            <a:ext cx="5645500" cy="397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5"/>
          <p:cNvSpPr txBox="1"/>
          <p:nvPr>
            <p:ph idx="4294967295" type="title"/>
          </p:nvPr>
        </p:nvSpPr>
        <p:spPr>
          <a:xfrm>
            <a:off x="535775" y="454975"/>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How can I use GEE?</a:t>
            </a:r>
            <a:endParaRPr sz="2400">
              <a:solidFill>
                <a:srgbClr val="93C47D"/>
              </a:solidFill>
            </a:endParaRPr>
          </a:p>
        </p:txBody>
      </p:sp>
      <p:sp>
        <p:nvSpPr>
          <p:cNvPr id="168" name="Google Shape;168;p25"/>
          <p:cNvSpPr txBox="1"/>
          <p:nvPr>
            <p:ph idx="4294967295" type="title"/>
          </p:nvPr>
        </p:nvSpPr>
        <p:spPr>
          <a:xfrm>
            <a:off x="535775" y="1222975"/>
            <a:ext cx="51972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GEE Explorer</a:t>
            </a:r>
            <a:r>
              <a:rPr b="0" lang="en" sz="1800">
                <a:latin typeface="Lato"/>
                <a:ea typeface="Lato"/>
                <a:cs typeface="Lato"/>
                <a:sym typeface="Lato"/>
              </a:rPr>
              <a:t>: A GUI for viewing data. There is no coding here, but you can add multiple layers, filter dates and apply custom styles.</a:t>
            </a:r>
            <a:endParaRPr b="0" sz="1800">
              <a:latin typeface="Lato"/>
              <a:ea typeface="Lato"/>
              <a:cs typeface="Lato"/>
              <a:sym typeface="Lato"/>
            </a:endParaRPr>
          </a:p>
          <a:p>
            <a:pPr indent="0" lvl="0" marL="0" rtl="0" algn="l">
              <a:lnSpc>
                <a:spcPct val="115000"/>
              </a:lnSpc>
              <a:spcBef>
                <a:spcPts val="1600"/>
              </a:spcBef>
              <a:spcAft>
                <a:spcPts val="1600"/>
              </a:spcAft>
              <a:buNone/>
            </a:pPr>
            <a:r>
              <a:rPr lang="en" sz="1800">
                <a:latin typeface="Lato"/>
                <a:ea typeface="Lato"/>
                <a:cs typeface="Lato"/>
                <a:sym typeface="Lato"/>
              </a:rPr>
              <a:t>GEE Code Editor (a web-based IDE):</a:t>
            </a:r>
            <a:r>
              <a:rPr b="0" lang="en" sz="1800">
                <a:latin typeface="Lato"/>
                <a:ea typeface="Lato"/>
                <a:cs typeface="Lato"/>
                <a:sym typeface="Lato"/>
              </a:rPr>
              <a:t> Where most of the magic happens. Users can write unique functions, loops and create unique outputs for change detection and other applications</a:t>
            </a:r>
            <a:endParaRPr b="0" sz="1800">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26"/>
          <p:cNvPicPr preferRelativeResize="0"/>
          <p:nvPr/>
        </p:nvPicPr>
        <p:blipFill>
          <a:blip r:embed="rId3">
            <a:alphaModFix/>
          </a:blip>
          <a:stretch>
            <a:fillRect/>
          </a:stretch>
        </p:blipFill>
        <p:spPr>
          <a:xfrm>
            <a:off x="896663" y="1137600"/>
            <a:ext cx="7311923" cy="3408399"/>
          </a:xfrm>
          <a:prstGeom prst="rect">
            <a:avLst/>
          </a:prstGeom>
          <a:noFill/>
          <a:ln>
            <a:noFill/>
          </a:ln>
        </p:spPr>
      </p:pic>
      <p:sp>
        <p:nvSpPr>
          <p:cNvPr id="174" name="Google Shape;174;p26"/>
          <p:cNvSpPr txBox="1"/>
          <p:nvPr>
            <p:ph idx="4294967295" type="title"/>
          </p:nvPr>
        </p:nvSpPr>
        <p:spPr>
          <a:xfrm>
            <a:off x="192575" y="149575"/>
            <a:ext cx="87201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GEE Explorer -</a:t>
            </a:r>
            <a:r>
              <a:rPr lang="en" sz="3600">
                <a:solidFill>
                  <a:schemeClr val="dk1"/>
                </a:solidFill>
              </a:rPr>
              <a:t> </a:t>
            </a:r>
            <a:r>
              <a:rPr lang="en" sz="2400" u="sng">
                <a:solidFill>
                  <a:schemeClr val="hlink"/>
                </a:solidFill>
                <a:hlinkClick r:id="rId4"/>
              </a:rPr>
              <a:t>No code. For viewing only</a:t>
            </a:r>
            <a:r>
              <a:rPr lang="en" sz="3600">
                <a:solidFill>
                  <a:schemeClr val="dk1"/>
                </a:solidFill>
              </a:rPr>
              <a:t> </a:t>
            </a:r>
            <a:endParaRPr sz="24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8" name="Shape 178"/>
        <p:cNvGrpSpPr/>
        <p:nvPr/>
      </p:nvGrpSpPr>
      <p:grpSpPr>
        <a:xfrm>
          <a:off x="0" y="0"/>
          <a:ext cx="0" cy="0"/>
          <a:chOff x="0" y="0"/>
          <a:chExt cx="0" cy="0"/>
        </a:xfrm>
      </p:grpSpPr>
      <p:sp>
        <p:nvSpPr>
          <p:cNvPr id="179" name="Google Shape;179;p27"/>
          <p:cNvSpPr txBox="1"/>
          <p:nvPr>
            <p:ph idx="4294967295" type="title"/>
          </p:nvPr>
        </p:nvSpPr>
        <p:spPr>
          <a:xfrm>
            <a:off x="192575" y="149575"/>
            <a:ext cx="87201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GEE Code Editor IDE -</a:t>
            </a:r>
            <a:r>
              <a:rPr lang="en" sz="3600">
                <a:solidFill>
                  <a:srgbClr val="6AA84F"/>
                </a:solidFill>
              </a:rPr>
              <a:t> </a:t>
            </a:r>
            <a:r>
              <a:rPr lang="en" sz="2400" u="sng">
                <a:solidFill>
                  <a:schemeClr val="hlink"/>
                </a:solidFill>
                <a:hlinkClick r:id="rId3"/>
              </a:rPr>
              <a:t>For viewing and coding</a:t>
            </a:r>
            <a:r>
              <a:rPr lang="en" sz="3600">
                <a:solidFill>
                  <a:schemeClr val="dk1"/>
                </a:solidFill>
              </a:rPr>
              <a:t> </a:t>
            </a:r>
            <a:endParaRPr sz="2400"/>
          </a:p>
        </p:txBody>
      </p:sp>
      <p:pic>
        <p:nvPicPr>
          <p:cNvPr id="180" name="Google Shape;180;p27"/>
          <p:cNvPicPr preferRelativeResize="0"/>
          <p:nvPr/>
        </p:nvPicPr>
        <p:blipFill>
          <a:blip r:embed="rId4">
            <a:alphaModFix/>
          </a:blip>
          <a:stretch>
            <a:fillRect/>
          </a:stretch>
        </p:blipFill>
        <p:spPr>
          <a:xfrm>
            <a:off x="578650" y="1036575"/>
            <a:ext cx="8292402" cy="3515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8"/>
          <p:cNvSpPr txBox="1"/>
          <p:nvPr/>
        </p:nvSpPr>
        <p:spPr>
          <a:xfrm>
            <a:off x="184850" y="171650"/>
            <a:ext cx="8173200" cy="68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Elevation Hillshade and Slope</a:t>
            </a:r>
            <a:endParaRPr/>
          </a:p>
        </p:txBody>
      </p:sp>
      <p:pic>
        <p:nvPicPr>
          <p:cNvPr id="186" name="Google Shape;186;p28"/>
          <p:cNvPicPr preferRelativeResize="0"/>
          <p:nvPr/>
        </p:nvPicPr>
        <p:blipFill>
          <a:blip r:embed="rId4">
            <a:alphaModFix/>
          </a:blip>
          <a:stretch>
            <a:fillRect/>
          </a:stretch>
        </p:blipFill>
        <p:spPr>
          <a:xfrm>
            <a:off x="1822338" y="634525"/>
            <a:ext cx="4898224" cy="39788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9"/>
          <p:cNvSpPr txBox="1"/>
          <p:nvPr>
            <p:ph idx="4294967295" type="title"/>
          </p:nvPr>
        </p:nvSpPr>
        <p:spPr>
          <a:xfrm>
            <a:off x="535775" y="150175"/>
            <a:ext cx="68901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Pros of GEE?</a:t>
            </a:r>
            <a:endParaRPr sz="2400">
              <a:solidFill>
                <a:srgbClr val="93C47D"/>
              </a:solidFill>
            </a:endParaRPr>
          </a:p>
        </p:txBody>
      </p:sp>
      <p:sp>
        <p:nvSpPr>
          <p:cNvPr id="192" name="Google Shape;192;p29"/>
          <p:cNvSpPr txBox="1"/>
          <p:nvPr>
            <p:ph idx="4294967295" type="title"/>
          </p:nvPr>
        </p:nvSpPr>
        <p:spPr>
          <a:xfrm>
            <a:off x="507475" y="820750"/>
            <a:ext cx="82230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Pros</a:t>
            </a:r>
            <a:r>
              <a:rPr b="0" lang="en" sz="1800">
                <a:latin typeface="Lato"/>
                <a:ea typeface="Lato"/>
                <a:cs typeface="Lato"/>
                <a:sym typeface="Lato"/>
              </a:rPr>
              <a:t>:</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Good for big geographic-scale projects.</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Great for rapid review of landsat/sentinel imagery for location X,Y and time Z.</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Big list of mixed datasets: raw images, analysis ready, processed and end- products.</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Advanced</a:t>
            </a:r>
            <a:r>
              <a:rPr b="0" lang="en" sz="1800">
                <a:latin typeface="Lato"/>
                <a:ea typeface="Lato"/>
                <a:cs typeface="Lato"/>
                <a:sym typeface="Lato"/>
              </a:rPr>
              <a:t> suite of functions and graphic/plot/summary options.</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Big user group and lots of support on StackExchange etc.</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800">
                <a:latin typeface="Lato"/>
                <a:ea typeface="Lato"/>
                <a:cs typeface="Lato"/>
                <a:sym typeface="Lato"/>
              </a:rPr>
              <a:t>Great tool for teaching fundamentals of remote sensing.</a:t>
            </a:r>
            <a:endParaRPr b="0" sz="1800">
              <a:latin typeface="Lato"/>
              <a:ea typeface="Lato"/>
              <a:cs typeface="Lato"/>
              <a:sym typeface="Lato"/>
            </a:endParaRPr>
          </a:p>
          <a:p>
            <a:pPr indent="0" lvl="0" marL="0" rtl="0" algn="l">
              <a:lnSpc>
                <a:spcPct val="115000"/>
              </a:lnSpc>
              <a:spcBef>
                <a:spcPts val="1600"/>
              </a:spcBef>
              <a:spcAft>
                <a:spcPts val="1600"/>
              </a:spcAft>
              <a:buNone/>
            </a:pPr>
            <a:r>
              <a:t/>
            </a:r>
            <a:endParaRPr b="0" sz="1800">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0"/>
          <p:cNvSpPr txBox="1"/>
          <p:nvPr>
            <p:ph idx="4294967295" type="title"/>
          </p:nvPr>
        </p:nvSpPr>
        <p:spPr>
          <a:xfrm>
            <a:off x="535775" y="73975"/>
            <a:ext cx="68901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Cons of GEE?</a:t>
            </a:r>
            <a:endParaRPr sz="2400">
              <a:solidFill>
                <a:srgbClr val="93C47D"/>
              </a:solidFill>
            </a:endParaRPr>
          </a:p>
        </p:txBody>
      </p:sp>
      <p:sp>
        <p:nvSpPr>
          <p:cNvPr id="198" name="Google Shape;198;p30"/>
          <p:cNvSpPr txBox="1"/>
          <p:nvPr>
            <p:ph idx="4294967295" type="title"/>
          </p:nvPr>
        </p:nvSpPr>
        <p:spPr>
          <a:xfrm>
            <a:off x="535775" y="613375"/>
            <a:ext cx="81027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latin typeface="Lato"/>
                <a:ea typeface="Lato"/>
                <a:cs typeface="Lato"/>
                <a:sym typeface="Lato"/>
              </a:rPr>
              <a:t>Cons</a:t>
            </a:r>
            <a:r>
              <a:rPr b="0" lang="en" sz="1800">
                <a:latin typeface="Lato"/>
                <a:ea typeface="Lato"/>
                <a:cs typeface="Lato"/>
                <a:sym typeface="Lato"/>
              </a:rPr>
              <a:t>:</a:t>
            </a:r>
            <a:endParaRPr b="0" sz="1800">
              <a:latin typeface="Lato"/>
              <a:ea typeface="Lato"/>
              <a:cs typeface="Lato"/>
              <a:sym typeface="Lato"/>
            </a:endParaRPr>
          </a:p>
          <a:p>
            <a:pPr indent="0" lvl="0" marL="0" rtl="0" algn="l">
              <a:lnSpc>
                <a:spcPct val="115000"/>
              </a:lnSpc>
              <a:spcBef>
                <a:spcPts val="1600"/>
              </a:spcBef>
              <a:spcAft>
                <a:spcPts val="0"/>
              </a:spcAft>
              <a:buNone/>
            </a:pPr>
            <a:r>
              <a:rPr b="0" lang="en" sz="1400">
                <a:latin typeface="Lato"/>
                <a:ea typeface="Lato"/>
                <a:cs typeface="Lato"/>
                <a:sym typeface="Lato"/>
              </a:rPr>
              <a:t>Users should have some really basic familiarity with JS or Python</a:t>
            </a:r>
            <a:endParaRPr b="0" sz="1400">
              <a:latin typeface="Lato"/>
              <a:ea typeface="Lato"/>
              <a:cs typeface="Lato"/>
              <a:sym typeface="Lato"/>
            </a:endParaRPr>
          </a:p>
          <a:p>
            <a:pPr indent="0" lvl="0" marL="0" rtl="0" algn="l">
              <a:lnSpc>
                <a:spcPct val="115000"/>
              </a:lnSpc>
              <a:spcBef>
                <a:spcPts val="1600"/>
              </a:spcBef>
              <a:spcAft>
                <a:spcPts val="0"/>
              </a:spcAft>
              <a:buNone/>
            </a:pPr>
            <a:r>
              <a:rPr b="0" lang="en" sz="1400">
                <a:latin typeface="Lato"/>
                <a:ea typeface="Lato"/>
                <a:cs typeface="Lato"/>
                <a:sym typeface="Lato"/>
              </a:rPr>
              <a:t>Not well </a:t>
            </a:r>
            <a:r>
              <a:rPr b="0" lang="en" sz="1400">
                <a:latin typeface="Lato"/>
                <a:ea typeface="Lato"/>
                <a:cs typeface="Lato"/>
                <a:sym typeface="Lato"/>
              </a:rPr>
              <a:t>suited</a:t>
            </a:r>
            <a:r>
              <a:rPr b="0" lang="en" sz="1400">
                <a:latin typeface="Lato"/>
                <a:ea typeface="Lato"/>
                <a:cs typeface="Lato"/>
                <a:sym typeface="Lato"/>
              </a:rPr>
              <a:t> for big downloads and awkward to upload your own files - especially big geometry.</a:t>
            </a:r>
            <a:endParaRPr b="0" sz="1400">
              <a:latin typeface="Lato"/>
              <a:ea typeface="Lato"/>
              <a:cs typeface="Lato"/>
              <a:sym typeface="Lato"/>
            </a:endParaRPr>
          </a:p>
          <a:p>
            <a:pPr indent="0" lvl="0" marL="0" rtl="0" algn="l">
              <a:lnSpc>
                <a:spcPct val="115000"/>
              </a:lnSpc>
              <a:spcBef>
                <a:spcPts val="1600"/>
              </a:spcBef>
              <a:spcAft>
                <a:spcPts val="0"/>
              </a:spcAft>
              <a:buNone/>
            </a:pPr>
            <a:r>
              <a:rPr b="0" lang="en" sz="1400">
                <a:latin typeface="Lato"/>
                <a:ea typeface="Lato"/>
                <a:cs typeface="Lato"/>
                <a:sym typeface="Lato"/>
              </a:rPr>
              <a:t>Analyses seem to be largely limited to pixel-based processing vs image segmentation and vector analysis.</a:t>
            </a:r>
            <a:endParaRPr b="0" sz="1400">
              <a:latin typeface="Lato"/>
              <a:ea typeface="Lato"/>
              <a:cs typeface="Lato"/>
              <a:sym typeface="Lato"/>
            </a:endParaRPr>
          </a:p>
          <a:p>
            <a:pPr indent="0" lvl="0" marL="0" rtl="0" algn="l">
              <a:lnSpc>
                <a:spcPct val="115000"/>
              </a:lnSpc>
              <a:spcBef>
                <a:spcPts val="1600"/>
              </a:spcBef>
              <a:spcAft>
                <a:spcPts val="0"/>
              </a:spcAft>
              <a:buNone/>
            </a:pPr>
            <a:r>
              <a:rPr b="0" lang="en" sz="1400">
                <a:latin typeface="Lato"/>
                <a:ea typeface="Lato"/>
                <a:cs typeface="Lato"/>
                <a:sym typeface="Lato"/>
              </a:rPr>
              <a:t>Intent is for research &amp; academic use - contact their commercial dept. for sustained commercial uses.</a:t>
            </a:r>
            <a:endParaRPr b="0" sz="1400">
              <a:latin typeface="Lato"/>
              <a:ea typeface="Lato"/>
              <a:cs typeface="Lato"/>
              <a:sym typeface="Lato"/>
            </a:endParaRPr>
          </a:p>
          <a:p>
            <a:pPr indent="0" lvl="0" marL="0" rtl="0" algn="l">
              <a:lnSpc>
                <a:spcPct val="115000"/>
              </a:lnSpc>
              <a:spcBef>
                <a:spcPts val="1600"/>
              </a:spcBef>
              <a:spcAft>
                <a:spcPts val="0"/>
              </a:spcAft>
              <a:buNone/>
            </a:pPr>
            <a:r>
              <a:rPr b="0" lang="en" sz="1400">
                <a:latin typeface="Lato"/>
                <a:ea typeface="Lato"/>
                <a:cs typeface="Lato"/>
                <a:sym typeface="Lato"/>
              </a:rPr>
              <a:t>Mega projects like ‘Global Forest Change’ still require special support from Google.</a:t>
            </a:r>
            <a:endParaRPr b="0" sz="1400">
              <a:latin typeface="Lato"/>
              <a:ea typeface="Lato"/>
              <a:cs typeface="Lato"/>
              <a:sym typeface="Lato"/>
            </a:endParaRPr>
          </a:p>
          <a:p>
            <a:pPr indent="0" lvl="0" marL="0" rtl="0" algn="l">
              <a:lnSpc>
                <a:spcPct val="115000"/>
              </a:lnSpc>
              <a:spcBef>
                <a:spcPts val="1600"/>
              </a:spcBef>
              <a:spcAft>
                <a:spcPts val="1600"/>
              </a:spcAft>
              <a:buNone/>
            </a:pPr>
            <a:r>
              <a:rPr b="0" lang="en" sz="1400">
                <a:latin typeface="Lato"/>
                <a:ea typeface="Lato"/>
                <a:cs typeface="Lato"/>
                <a:sym typeface="Lato"/>
              </a:rPr>
              <a:t>Signup/application approval period can take up to several days for new users.</a:t>
            </a:r>
            <a:endParaRPr b="0" sz="1400">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sp>
        <p:nvSpPr>
          <p:cNvPr id="203" name="Google Shape;203;p31"/>
          <p:cNvSpPr txBox="1"/>
          <p:nvPr>
            <p:ph idx="4294967295" type="title"/>
          </p:nvPr>
        </p:nvSpPr>
        <p:spPr>
          <a:xfrm>
            <a:off x="535775" y="454975"/>
            <a:ext cx="70854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93C47D"/>
                </a:solidFill>
              </a:rPr>
              <a:t>Why is Google working on this?</a:t>
            </a:r>
            <a:endParaRPr sz="2400">
              <a:solidFill>
                <a:srgbClr val="93C47D"/>
              </a:solidFill>
            </a:endParaRPr>
          </a:p>
        </p:txBody>
      </p:sp>
      <p:sp>
        <p:nvSpPr>
          <p:cNvPr id="204" name="Google Shape;204;p31"/>
          <p:cNvSpPr txBox="1"/>
          <p:nvPr>
            <p:ph idx="4294967295" type="title"/>
          </p:nvPr>
        </p:nvSpPr>
        <p:spPr>
          <a:xfrm>
            <a:off x="535775" y="1222975"/>
            <a:ext cx="43773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Google’s big data concept: To organize the world’s information that is too big for single server and make it universally accessible and usable.</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Started as a side project from Google Maps in 2009 </a:t>
            </a:r>
            <a:r>
              <a:rPr b="0" lang="en" sz="1800">
                <a:latin typeface="Lato"/>
                <a:ea typeface="Lato"/>
                <a:cs typeface="Lato"/>
                <a:sym typeface="Lato"/>
              </a:rPr>
              <a:t>shortly</a:t>
            </a:r>
            <a:r>
              <a:rPr b="0" lang="en" sz="1800">
                <a:latin typeface="Lato"/>
                <a:ea typeface="Lato"/>
                <a:cs typeface="Lato"/>
                <a:sym typeface="Lato"/>
              </a:rPr>
              <a:t> after Landsat archive started to become public.</a:t>
            </a:r>
            <a:endParaRPr b="0" sz="18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4"/>
          <p:cNvPicPr preferRelativeResize="0"/>
          <p:nvPr/>
        </p:nvPicPr>
        <p:blipFill>
          <a:blip r:embed="rId3">
            <a:alphaModFix/>
          </a:blip>
          <a:stretch>
            <a:fillRect/>
          </a:stretch>
        </p:blipFill>
        <p:spPr>
          <a:xfrm>
            <a:off x="5784838" y="321175"/>
            <a:ext cx="1658587" cy="1735731"/>
          </a:xfrm>
          <a:prstGeom prst="rect">
            <a:avLst/>
          </a:prstGeom>
          <a:noFill/>
          <a:ln>
            <a:noFill/>
          </a:ln>
        </p:spPr>
      </p:pic>
      <p:pic>
        <p:nvPicPr>
          <p:cNvPr id="79" name="Google Shape;79;p14"/>
          <p:cNvPicPr preferRelativeResize="0"/>
          <p:nvPr/>
        </p:nvPicPr>
        <p:blipFill>
          <a:blip r:embed="rId4">
            <a:alphaModFix/>
          </a:blip>
          <a:stretch>
            <a:fillRect/>
          </a:stretch>
        </p:blipFill>
        <p:spPr>
          <a:xfrm>
            <a:off x="894550" y="1577125"/>
            <a:ext cx="697128" cy="962550"/>
          </a:xfrm>
          <a:prstGeom prst="rect">
            <a:avLst/>
          </a:prstGeom>
          <a:noFill/>
          <a:ln>
            <a:noFill/>
          </a:ln>
        </p:spPr>
      </p:pic>
      <p:pic>
        <p:nvPicPr>
          <p:cNvPr id="80" name="Google Shape;80;p14"/>
          <p:cNvPicPr preferRelativeResize="0"/>
          <p:nvPr/>
        </p:nvPicPr>
        <p:blipFill>
          <a:blip r:embed="rId5">
            <a:alphaModFix/>
          </a:blip>
          <a:stretch>
            <a:fillRect/>
          </a:stretch>
        </p:blipFill>
        <p:spPr>
          <a:xfrm>
            <a:off x="5320792" y="4099900"/>
            <a:ext cx="1133130" cy="786750"/>
          </a:xfrm>
          <a:prstGeom prst="rect">
            <a:avLst/>
          </a:prstGeom>
          <a:noFill/>
          <a:ln>
            <a:noFill/>
          </a:ln>
        </p:spPr>
      </p:pic>
      <p:pic>
        <p:nvPicPr>
          <p:cNvPr id="81" name="Google Shape;81;p14"/>
          <p:cNvPicPr preferRelativeResize="0"/>
          <p:nvPr/>
        </p:nvPicPr>
        <p:blipFill>
          <a:blip r:embed="rId6">
            <a:alphaModFix/>
          </a:blip>
          <a:stretch>
            <a:fillRect/>
          </a:stretch>
        </p:blipFill>
        <p:spPr>
          <a:xfrm>
            <a:off x="4161812" y="3681887"/>
            <a:ext cx="966950" cy="738637"/>
          </a:xfrm>
          <a:prstGeom prst="rect">
            <a:avLst/>
          </a:prstGeom>
          <a:noFill/>
          <a:ln>
            <a:noFill/>
          </a:ln>
        </p:spPr>
      </p:pic>
      <p:pic>
        <p:nvPicPr>
          <p:cNvPr id="82" name="Google Shape;82;p14"/>
          <p:cNvPicPr preferRelativeResize="0"/>
          <p:nvPr/>
        </p:nvPicPr>
        <p:blipFill>
          <a:blip r:embed="rId7">
            <a:alphaModFix/>
          </a:blip>
          <a:stretch>
            <a:fillRect/>
          </a:stretch>
        </p:blipFill>
        <p:spPr>
          <a:xfrm>
            <a:off x="6602452" y="3625012"/>
            <a:ext cx="2359272" cy="1379950"/>
          </a:xfrm>
          <a:prstGeom prst="rect">
            <a:avLst/>
          </a:prstGeom>
          <a:noFill/>
          <a:ln>
            <a:noFill/>
          </a:ln>
        </p:spPr>
      </p:pic>
      <p:pic>
        <p:nvPicPr>
          <p:cNvPr id="83" name="Google Shape;83;p14"/>
          <p:cNvPicPr preferRelativeResize="0"/>
          <p:nvPr/>
        </p:nvPicPr>
        <p:blipFill>
          <a:blip r:embed="rId8">
            <a:alphaModFix/>
          </a:blip>
          <a:stretch>
            <a:fillRect/>
          </a:stretch>
        </p:blipFill>
        <p:spPr>
          <a:xfrm>
            <a:off x="2160125" y="4128813"/>
            <a:ext cx="966950" cy="728925"/>
          </a:xfrm>
          <a:prstGeom prst="rect">
            <a:avLst/>
          </a:prstGeom>
          <a:noFill/>
          <a:ln>
            <a:noFill/>
          </a:ln>
        </p:spPr>
      </p:pic>
      <p:pic>
        <p:nvPicPr>
          <p:cNvPr id="84" name="Google Shape;84;p14"/>
          <p:cNvPicPr preferRelativeResize="0"/>
          <p:nvPr/>
        </p:nvPicPr>
        <p:blipFill>
          <a:blip r:embed="rId9">
            <a:alphaModFix/>
          </a:blip>
          <a:stretch>
            <a:fillRect/>
          </a:stretch>
        </p:blipFill>
        <p:spPr>
          <a:xfrm>
            <a:off x="3127076" y="3199050"/>
            <a:ext cx="842700" cy="1308075"/>
          </a:xfrm>
          <a:prstGeom prst="rect">
            <a:avLst/>
          </a:prstGeom>
          <a:noFill/>
          <a:ln>
            <a:noFill/>
          </a:ln>
        </p:spPr>
      </p:pic>
      <p:pic>
        <p:nvPicPr>
          <p:cNvPr id="85" name="Google Shape;85;p14"/>
          <p:cNvPicPr preferRelativeResize="0"/>
          <p:nvPr/>
        </p:nvPicPr>
        <p:blipFill>
          <a:blip r:embed="rId10">
            <a:alphaModFix/>
          </a:blip>
          <a:stretch>
            <a:fillRect/>
          </a:stretch>
        </p:blipFill>
        <p:spPr>
          <a:xfrm>
            <a:off x="7614275" y="920599"/>
            <a:ext cx="1133125" cy="1268826"/>
          </a:xfrm>
          <a:prstGeom prst="rect">
            <a:avLst/>
          </a:prstGeom>
          <a:noFill/>
          <a:ln>
            <a:noFill/>
          </a:ln>
        </p:spPr>
      </p:pic>
      <p:pic>
        <p:nvPicPr>
          <p:cNvPr id="86" name="Google Shape;86;p14"/>
          <p:cNvPicPr preferRelativeResize="0"/>
          <p:nvPr/>
        </p:nvPicPr>
        <p:blipFill>
          <a:blip r:embed="rId11">
            <a:alphaModFix/>
          </a:blip>
          <a:stretch>
            <a:fillRect/>
          </a:stretch>
        </p:blipFill>
        <p:spPr>
          <a:xfrm>
            <a:off x="7539175" y="228306"/>
            <a:ext cx="651025" cy="636068"/>
          </a:xfrm>
          <a:prstGeom prst="rect">
            <a:avLst/>
          </a:prstGeom>
          <a:noFill/>
          <a:ln>
            <a:noFill/>
          </a:ln>
        </p:spPr>
      </p:pic>
      <p:pic>
        <p:nvPicPr>
          <p:cNvPr id="87" name="Google Shape;87;p14"/>
          <p:cNvPicPr preferRelativeResize="0"/>
          <p:nvPr/>
        </p:nvPicPr>
        <p:blipFill>
          <a:blip r:embed="rId12">
            <a:alphaModFix/>
          </a:blip>
          <a:stretch>
            <a:fillRect/>
          </a:stretch>
        </p:blipFill>
        <p:spPr>
          <a:xfrm>
            <a:off x="1770325" y="864374"/>
            <a:ext cx="2060250" cy="2060250"/>
          </a:xfrm>
          <a:prstGeom prst="rect">
            <a:avLst/>
          </a:prstGeom>
          <a:noFill/>
          <a:ln>
            <a:noFill/>
          </a:ln>
        </p:spPr>
      </p:pic>
      <p:pic>
        <p:nvPicPr>
          <p:cNvPr id="88" name="Google Shape;88;p14"/>
          <p:cNvPicPr preferRelativeResize="0"/>
          <p:nvPr/>
        </p:nvPicPr>
        <p:blipFill>
          <a:blip r:embed="rId13">
            <a:alphaModFix/>
          </a:blip>
          <a:stretch>
            <a:fillRect/>
          </a:stretch>
        </p:blipFill>
        <p:spPr>
          <a:xfrm>
            <a:off x="7338950" y="2312820"/>
            <a:ext cx="966950" cy="962543"/>
          </a:xfrm>
          <a:prstGeom prst="rect">
            <a:avLst/>
          </a:prstGeom>
          <a:noFill/>
          <a:ln>
            <a:noFill/>
          </a:ln>
        </p:spPr>
      </p:pic>
      <p:sp>
        <p:nvSpPr>
          <p:cNvPr id="89" name="Google Shape;89;p14"/>
          <p:cNvSpPr txBox="1"/>
          <p:nvPr>
            <p:ph idx="4294967295" type="title"/>
          </p:nvPr>
        </p:nvSpPr>
        <p:spPr>
          <a:xfrm>
            <a:off x="93750" y="96375"/>
            <a:ext cx="73905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AA84F"/>
                </a:solidFill>
              </a:rPr>
              <a:t>My spatial software ecosystem</a:t>
            </a:r>
            <a:endParaRPr>
              <a:solidFill>
                <a:srgbClr val="6AA84F"/>
              </a:solidFill>
            </a:endParaRPr>
          </a:p>
        </p:txBody>
      </p:sp>
      <p:pic>
        <p:nvPicPr>
          <p:cNvPr id="90" name="Google Shape;90;p14"/>
          <p:cNvPicPr preferRelativeResize="0"/>
          <p:nvPr/>
        </p:nvPicPr>
        <p:blipFill>
          <a:blip r:embed="rId14">
            <a:alphaModFix/>
          </a:blip>
          <a:stretch>
            <a:fillRect/>
          </a:stretch>
        </p:blipFill>
        <p:spPr>
          <a:xfrm>
            <a:off x="5830275" y="1772625"/>
            <a:ext cx="1227350" cy="1196500"/>
          </a:xfrm>
          <a:prstGeom prst="rect">
            <a:avLst/>
          </a:prstGeom>
          <a:noFill/>
          <a:ln>
            <a:noFill/>
          </a:ln>
        </p:spPr>
      </p:pic>
      <p:pic>
        <p:nvPicPr>
          <p:cNvPr id="91" name="Google Shape;91;p14"/>
          <p:cNvPicPr preferRelativeResize="0"/>
          <p:nvPr/>
        </p:nvPicPr>
        <p:blipFill>
          <a:blip r:embed="rId15">
            <a:alphaModFix/>
          </a:blip>
          <a:stretch>
            <a:fillRect/>
          </a:stretch>
        </p:blipFill>
        <p:spPr>
          <a:xfrm>
            <a:off x="5156300" y="2782026"/>
            <a:ext cx="776325" cy="757227"/>
          </a:xfrm>
          <a:prstGeom prst="rect">
            <a:avLst/>
          </a:prstGeom>
          <a:noFill/>
          <a:ln>
            <a:noFill/>
          </a:ln>
        </p:spPr>
      </p:pic>
      <p:pic>
        <p:nvPicPr>
          <p:cNvPr id="92" name="Google Shape;92;p14"/>
          <p:cNvPicPr preferRelativeResize="0"/>
          <p:nvPr/>
        </p:nvPicPr>
        <p:blipFill>
          <a:blip r:embed="rId16">
            <a:alphaModFix/>
          </a:blip>
          <a:stretch>
            <a:fillRect/>
          </a:stretch>
        </p:blipFill>
        <p:spPr>
          <a:xfrm>
            <a:off x="4897361" y="1269931"/>
            <a:ext cx="966950" cy="570157"/>
          </a:xfrm>
          <a:prstGeom prst="rect">
            <a:avLst/>
          </a:prstGeom>
          <a:noFill/>
          <a:ln>
            <a:noFill/>
          </a:ln>
        </p:spPr>
      </p:pic>
      <p:pic>
        <p:nvPicPr>
          <p:cNvPr id="93" name="Google Shape;93;p14"/>
          <p:cNvPicPr preferRelativeResize="0"/>
          <p:nvPr/>
        </p:nvPicPr>
        <p:blipFill>
          <a:blip r:embed="rId17">
            <a:alphaModFix/>
          </a:blip>
          <a:stretch>
            <a:fillRect/>
          </a:stretch>
        </p:blipFill>
        <p:spPr>
          <a:xfrm>
            <a:off x="4113590" y="1006975"/>
            <a:ext cx="587285" cy="570150"/>
          </a:xfrm>
          <a:prstGeom prst="rect">
            <a:avLst/>
          </a:prstGeom>
          <a:noFill/>
          <a:ln>
            <a:noFill/>
          </a:ln>
        </p:spPr>
      </p:pic>
      <p:pic>
        <p:nvPicPr>
          <p:cNvPr id="94" name="Google Shape;94;p14"/>
          <p:cNvPicPr preferRelativeResize="0"/>
          <p:nvPr/>
        </p:nvPicPr>
        <p:blipFill>
          <a:blip r:embed="rId18">
            <a:alphaModFix/>
          </a:blip>
          <a:stretch>
            <a:fillRect/>
          </a:stretch>
        </p:blipFill>
        <p:spPr>
          <a:xfrm>
            <a:off x="468446" y="2838250"/>
            <a:ext cx="854629" cy="786750"/>
          </a:xfrm>
          <a:prstGeom prst="rect">
            <a:avLst/>
          </a:prstGeom>
          <a:noFill/>
          <a:ln>
            <a:noFill/>
          </a:ln>
        </p:spPr>
      </p:pic>
      <p:pic>
        <p:nvPicPr>
          <p:cNvPr id="95" name="Google Shape;95;p14"/>
          <p:cNvPicPr preferRelativeResize="0"/>
          <p:nvPr/>
        </p:nvPicPr>
        <p:blipFill>
          <a:blip r:embed="rId19">
            <a:alphaModFix/>
          </a:blip>
          <a:stretch>
            <a:fillRect/>
          </a:stretch>
        </p:blipFill>
        <p:spPr>
          <a:xfrm>
            <a:off x="142475" y="4248825"/>
            <a:ext cx="1956325" cy="537000"/>
          </a:xfrm>
          <a:prstGeom prst="rect">
            <a:avLst/>
          </a:prstGeom>
          <a:noFill/>
          <a:ln>
            <a:noFill/>
          </a:ln>
        </p:spPr>
      </p:pic>
      <p:pic>
        <p:nvPicPr>
          <p:cNvPr id="96" name="Google Shape;96;p14"/>
          <p:cNvPicPr preferRelativeResize="0"/>
          <p:nvPr/>
        </p:nvPicPr>
        <p:blipFill>
          <a:blip r:embed="rId20">
            <a:alphaModFix/>
          </a:blip>
          <a:stretch>
            <a:fillRect/>
          </a:stretch>
        </p:blipFill>
        <p:spPr>
          <a:xfrm>
            <a:off x="1421150" y="3067254"/>
            <a:ext cx="966950" cy="776333"/>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AA84F"/>
        </a:solidFill>
      </p:bgPr>
    </p:bg>
    <p:spTree>
      <p:nvGrpSpPr>
        <p:cNvPr id="208" name="Shape 208"/>
        <p:cNvGrpSpPr/>
        <p:nvPr/>
      </p:nvGrpSpPr>
      <p:grpSpPr>
        <a:xfrm>
          <a:off x="0" y="0"/>
          <a:ext cx="0" cy="0"/>
          <a:chOff x="0" y="0"/>
          <a:chExt cx="0" cy="0"/>
        </a:xfrm>
      </p:grpSpPr>
      <p:sp>
        <p:nvSpPr>
          <p:cNvPr id="209" name="Google Shape;209;p32"/>
          <p:cNvSpPr txBox="1"/>
          <p:nvPr>
            <p:ph type="ctrTitle"/>
          </p:nvPr>
        </p:nvSpPr>
        <p:spPr>
          <a:xfrm>
            <a:off x="2449150" y="1546250"/>
            <a:ext cx="6331500" cy="1542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a:p>
            <a:pPr indent="0" lvl="0" marL="0" rtl="0" algn="ctr">
              <a:spcBef>
                <a:spcPts val="0"/>
              </a:spcBef>
              <a:spcAft>
                <a:spcPts val="0"/>
              </a:spcAft>
              <a:buNone/>
            </a:pPr>
            <a:r>
              <a:rPr lang="en" sz="2400"/>
              <a:t>Download a copy </a:t>
            </a:r>
            <a:r>
              <a:rPr lang="en" sz="2400" u="sng">
                <a:solidFill>
                  <a:schemeClr val="hlink"/>
                </a:solidFill>
                <a:hlinkClick r:id="rId3"/>
              </a:rPr>
              <a:t>here</a:t>
            </a:r>
            <a:r>
              <a:rPr lang="en" sz="2400"/>
              <a:t> for personal use</a:t>
            </a:r>
            <a:endParaRPr sz="2400"/>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5"/>
          <p:cNvSpPr txBox="1"/>
          <p:nvPr>
            <p:ph idx="4294967295" type="title"/>
          </p:nvPr>
        </p:nvSpPr>
        <p:spPr>
          <a:xfrm>
            <a:off x="535775" y="4835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6AA84F"/>
                </a:solidFill>
              </a:rPr>
              <a:t>What is GEE?</a:t>
            </a:r>
            <a:endParaRPr sz="2400">
              <a:solidFill>
                <a:srgbClr val="6AA84F"/>
              </a:solidFill>
            </a:endParaRPr>
          </a:p>
        </p:txBody>
      </p:sp>
      <p:sp>
        <p:nvSpPr>
          <p:cNvPr id="102" name="Google Shape;102;p15"/>
          <p:cNvSpPr txBox="1"/>
          <p:nvPr>
            <p:ph idx="4294967295" type="title"/>
          </p:nvPr>
        </p:nvSpPr>
        <p:spPr>
          <a:xfrm>
            <a:off x="535775" y="1251550"/>
            <a:ext cx="61407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0" lang="en" sz="1800">
                <a:latin typeface="Lato"/>
                <a:ea typeface="Lato"/>
                <a:cs typeface="Lato"/>
                <a:sym typeface="Lato"/>
              </a:rPr>
              <a:t>A massive &amp; </a:t>
            </a:r>
            <a:r>
              <a:rPr b="0" lang="en" sz="1800">
                <a:latin typeface="Lato"/>
                <a:ea typeface="Lato"/>
                <a:cs typeface="Lato"/>
                <a:sym typeface="Lato"/>
              </a:rPr>
              <a:t>ever growing</a:t>
            </a:r>
            <a:r>
              <a:rPr b="0" lang="en" sz="1800">
                <a:latin typeface="Lato"/>
                <a:ea typeface="Lato"/>
                <a:cs typeface="Lato"/>
                <a:sym typeface="Lato"/>
              </a:rPr>
              <a:t> collection of </a:t>
            </a:r>
            <a:r>
              <a:rPr lang="en" sz="1800">
                <a:latin typeface="Lato"/>
                <a:ea typeface="Lato"/>
                <a:cs typeface="Lato"/>
                <a:sym typeface="Lato"/>
              </a:rPr>
              <a:t>publically </a:t>
            </a:r>
            <a:r>
              <a:rPr b="0" lang="en" sz="1800">
                <a:latin typeface="Lato"/>
                <a:ea typeface="Lato"/>
                <a:cs typeface="Lato"/>
                <a:sym typeface="Lato"/>
              </a:rPr>
              <a:t>available remote sensing imagery backed by Google’s computing infrastructure.</a:t>
            </a:r>
            <a:endParaRPr b="0" sz="1800">
              <a:latin typeface="Lato"/>
              <a:ea typeface="Lato"/>
              <a:cs typeface="Lato"/>
              <a:sym typeface="Lato"/>
            </a:endParaRPr>
          </a:p>
          <a:p>
            <a:pPr indent="0" lvl="0" marL="0" rtl="0" algn="l">
              <a:lnSpc>
                <a:spcPct val="115000"/>
              </a:lnSpc>
              <a:spcBef>
                <a:spcPts val="1600"/>
              </a:spcBef>
              <a:spcAft>
                <a:spcPts val="1600"/>
              </a:spcAft>
              <a:buNone/>
            </a:pPr>
            <a:r>
              <a:rPr b="0" lang="en" sz="1800">
                <a:latin typeface="Lato"/>
                <a:ea typeface="Lato"/>
                <a:cs typeface="Lato"/>
                <a:sym typeface="Lato"/>
              </a:rPr>
              <a:t>This </a:t>
            </a:r>
            <a:r>
              <a:rPr lang="en" sz="1800">
                <a:latin typeface="Lato"/>
                <a:ea typeface="Lato"/>
                <a:cs typeface="Lato"/>
                <a:sym typeface="Lato"/>
              </a:rPr>
              <a:t>cloud-based</a:t>
            </a:r>
            <a:r>
              <a:rPr b="0" lang="en" sz="1800">
                <a:latin typeface="Lato"/>
                <a:ea typeface="Lato"/>
                <a:cs typeface="Lato"/>
                <a:sym typeface="Lato"/>
              </a:rPr>
              <a:t> application allows users to process massive amounts of Landsat, MODIS, Sentinel and other remote sensing imagery sources in seconds rather than hours, days or weeks.</a:t>
            </a:r>
            <a:endParaRPr b="0" sz="1800">
              <a:latin typeface="Lato"/>
              <a:ea typeface="Lato"/>
              <a:cs typeface="Lato"/>
              <a:sym typeface="Lato"/>
            </a:endParaRPr>
          </a:p>
        </p:txBody>
      </p:sp>
      <p:pic>
        <p:nvPicPr>
          <p:cNvPr id="103" name="Google Shape;103;p15"/>
          <p:cNvPicPr preferRelativeResize="0"/>
          <p:nvPr/>
        </p:nvPicPr>
        <p:blipFill>
          <a:blip r:embed="rId3">
            <a:alphaModFix/>
          </a:blip>
          <a:stretch>
            <a:fillRect/>
          </a:stretch>
        </p:blipFill>
        <p:spPr>
          <a:xfrm>
            <a:off x="6632125" y="1794431"/>
            <a:ext cx="2168575" cy="211739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idx="4294967295" type="title"/>
          </p:nvPr>
        </p:nvSpPr>
        <p:spPr>
          <a:xfrm>
            <a:off x="535775" y="4835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6AA84F"/>
                </a:solidFill>
              </a:rPr>
              <a:t>What does it do?</a:t>
            </a:r>
            <a:endParaRPr sz="2400">
              <a:solidFill>
                <a:srgbClr val="6AA84F"/>
              </a:solidFill>
            </a:endParaRPr>
          </a:p>
        </p:txBody>
      </p:sp>
      <p:sp>
        <p:nvSpPr>
          <p:cNvPr id="109" name="Google Shape;109;p16"/>
          <p:cNvSpPr txBox="1"/>
          <p:nvPr>
            <p:ph idx="4294967295" type="title"/>
          </p:nvPr>
        </p:nvSpPr>
        <p:spPr>
          <a:xfrm>
            <a:off x="535775" y="1251550"/>
            <a:ext cx="46521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b="0" lang="en" sz="1800">
                <a:latin typeface="Lato"/>
                <a:ea typeface="Lato"/>
                <a:cs typeface="Lato"/>
                <a:sym typeface="Lato"/>
              </a:rPr>
              <a:t>It eliminates a lot of the pre-processing and overhead work that deters most people from routinely working with big remotely sensed imagery.</a:t>
            </a:r>
            <a:endParaRPr b="0" sz="1800">
              <a:latin typeface="Lato"/>
              <a:ea typeface="Lato"/>
              <a:cs typeface="Lato"/>
              <a:sym typeface="Lato"/>
            </a:endParaRPr>
          </a:p>
        </p:txBody>
      </p:sp>
      <p:pic>
        <p:nvPicPr>
          <p:cNvPr id="110" name="Google Shape;110;p16"/>
          <p:cNvPicPr preferRelativeResize="0"/>
          <p:nvPr/>
        </p:nvPicPr>
        <p:blipFill>
          <a:blip r:embed="rId3">
            <a:alphaModFix/>
          </a:blip>
          <a:stretch>
            <a:fillRect/>
          </a:stretch>
        </p:blipFill>
        <p:spPr>
          <a:xfrm>
            <a:off x="5575795" y="483550"/>
            <a:ext cx="3138730" cy="1662525"/>
          </a:xfrm>
          <a:prstGeom prst="rect">
            <a:avLst/>
          </a:prstGeom>
          <a:noFill/>
          <a:ln>
            <a:noFill/>
          </a:ln>
        </p:spPr>
      </p:pic>
      <p:pic>
        <p:nvPicPr>
          <p:cNvPr id="111" name="Google Shape;111;p16"/>
          <p:cNvPicPr preferRelativeResize="0"/>
          <p:nvPr/>
        </p:nvPicPr>
        <p:blipFill>
          <a:blip r:embed="rId4">
            <a:alphaModFix/>
          </a:blip>
          <a:stretch>
            <a:fillRect/>
          </a:stretch>
        </p:blipFill>
        <p:spPr>
          <a:xfrm>
            <a:off x="7399054" y="2891325"/>
            <a:ext cx="1222195" cy="2052649"/>
          </a:xfrm>
          <a:prstGeom prst="rect">
            <a:avLst/>
          </a:prstGeom>
          <a:noFill/>
          <a:ln>
            <a:noFill/>
          </a:ln>
        </p:spPr>
      </p:pic>
      <p:pic>
        <p:nvPicPr>
          <p:cNvPr id="112" name="Google Shape;112;p16"/>
          <p:cNvPicPr preferRelativeResize="0"/>
          <p:nvPr/>
        </p:nvPicPr>
        <p:blipFill>
          <a:blip r:embed="rId5">
            <a:alphaModFix/>
          </a:blip>
          <a:stretch>
            <a:fillRect/>
          </a:stretch>
        </p:blipFill>
        <p:spPr>
          <a:xfrm>
            <a:off x="1662775" y="3228900"/>
            <a:ext cx="2489850" cy="1227325"/>
          </a:xfrm>
          <a:prstGeom prst="rect">
            <a:avLst/>
          </a:prstGeom>
          <a:noFill/>
          <a:ln>
            <a:noFill/>
          </a:ln>
        </p:spPr>
      </p:pic>
      <p:pic>
        <p:nvPicPr>
          <p:cNvPr id="113" name="Google Shape;113;p16"/>
          <p:cNvPicPr preferRelativeResize="0"/>
          <p:nvPr/>
        </p:nvPicPr>
        <p:blipFill>
          <a:blip r:embed="rId6">
            <a:alphaModFix/>
          </a:blip>
          <a:stretch>
            <a:fillRect/>
          </a:stretch>
        </p:blipFill>
        <p:spPr>
          <a:xfrm>
            <a:off x="5187875" y="3086376"/>
            <a:ext cx="1823025" cy="1662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idx="4294967295" type="title"/>
          </p:nvPr>
        </p:nvSpPr>
        <p:spPr>
          <a:xfrm>
            <a:off x="535775" y="483550"/>
            <a:ext cx="5197200" cy="76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600">
                <a:solidFill>
                  <a:srgbClr val="6AA84F"/>
                </a:solidFill>
              </a:rPr>
              <a:t>How does it work</a:t>
            </a:r>
            <a:r>
              <a:rPr lang="en" sz="3600">
                <a:solidFill>
                  <a:srgbClr val="6AA84F"/>
                </a:solidFill>
              </a:rPr>
              <a:t>?</a:t>
            </a:r>
            <a:endParaRPr sz="2400">
              <a:solidFill>
                <a:srgbClr val="6AA84F"/>
              </a:solidFill>
            </a:endParaRPr>
          </a:p>
        </p:txBody>
      </p:sp>
      <p:sp>
        <p:nvSpPr>
          <p:cNvPr id="119" name="Google Shape;119;p17"/>
          <p:cNvSpPr txBox="1"/>
          <p:nvPr>
            <p:ph idx="4294967295" type="title"/>
          </p:nvPr>
        </p:nvSpPr>
        <p:spPr>
          <a:xfrm>
            <a:off x="535775" y="1251550"/>
            <a:ext cx="4142100" cy="306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0" lang="en" sz="1800">
                <a:latin typeface="Lato"/>
                <a:ea typeface="Lato"/>
                <a:cs typeface="Lato"/>
                <a:sym typeface="Lato"/>
              </a:rPr>
              <a:t>‘... </a:t>
            </a:r>
            <a:r>
              <a:rPr b="0" i="1" lang="en" sz="1800">
                <a:latin typeface="Lato"/>
                <a:ea typeface="Lato"/>
                <a:cs typeface="Lato"/>
                <a:sym typeface="Lato"/>
              </a:rPr>
              <a:t>borrows spare cycles from its network of supercomputers that normally run Google services such as Youtube and Gmail and serves the results of your analysis to you in tiled fashion like Google Maps does</a:t>
            </a:r>
            <a:r>
              <a:rPr b="0" lang="en" sz="1800">
                <a:latin typeface="Lato"/>
                <a:ea typeface="Lato"/>
                <a:cs typeface="Lato"/>
                <a:sym typeface="Lato"/>
              </a:rPr>
              <a:t>’</a:t>
            </a:r>
            <a:endParaRPr b="0" sz="1800">
              <a:latin typeface="Lato"/>
              <a:ea typeface="Lato"/>
              <a:cs typeface="Lato"/>
              <a:sym typeface="Lato"/>
            </a:endParaRPr>
          </a:p>
        </p:txBody>
      </p:sp>
      <p:pic>
        <p:nvPicPr>
          <p:cNvPr id="120" name="Google Shape;120;p17"/>
          <p:cNvPicPr preferRelativeResize="0"/>
          <p:nvPr/>
        </p:nvPicPr>
        <p:blipFill>
          <a:blip r:embed="rId3">
            <a:alphaModFix/>
          </a:blip>
          <a:stretch>
            <a:fillRect/>
          </a:stretch>
        </p:blipFill>
        <p:spPr>
          <a:xfrm>
            <a:off x="4785925" y="1251550"/>
            <a:ext cx="4161324" cy="344626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8"/>
          <p:cNvSpPr txBox="1"/>
          <p:nvPr>
            <p:ph type="title"/>
          </p:nvPr>
        </p:nvSpPr>
        <p:spPr>
          <a:xfrm>
            <a:off x="695250" y="720525"/>
            <a:ext cx="7554000" cy="383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B6D7A8"/>
                </a:solidFill>
              </a:rPr>
              <a:t>Ok. Now s</a:t>
            </a:r>
            <a:r>
              <a:rPr lang="en">
                <a:solidFill>
                  <a:srgbClr val="B6D7A8"/>
                </a:solidFill>
              </a:rPr>
              <a:t>how</a:t>
            </a:r>
            <a:r>
              <a:rPr lang="en">
                <a:solidFill>
                  <a:srgbClr val="B6D7A8"/>
                </a:solidFill>
              </a:rPr>
              <a:t> me some cool end-product examples!</a:t>
            </a:r>
            <a:endParaRPr>
              <a:solidFill>
                <a:srgbClr val="B6D7A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pic>
        <p:nvPicPr>
          <p:cNvPr id="130" name="Google Shape;130;p19"/>
          <p:cNvPicPr preferRelativeResize="0"/>
          <p:nvPr/>
        </p:nvPicPr>
        <p:blipFill>
          <a:blip r:embed="rId3">
            <a:alphaModFix/>
          </a:blip>
          <a:stretch>
            <a:fillRect/>
          </a:stretch>
        </p:blipFill>
        <p:spPr>
          <a:xfrm>
            <a:off x="0" y="0"/>
            <a:ext cx="9144000" cy="4296233"/>
          </a:xfrm>
          <a:prstGeom prst="rect">
            <a:avLst/>
          </a:prstGeom>
          <a:noFill/>
          <a:ln>
            <a:noFill/>
          </a:ln>
        </p:spPr>
      </p:pic>
      <p:sp>
        <p:nvSpPr>
          <p:cNvPr id="131" name="Google Shape;131;p19"/>
          <p:cNvSpPr txBox="1"/>
          <p:nvPr/>
        </p:nvSpPr>
        <p:spPr>
          <a:xfrm>
            <a:off x="277150" y="4677950"/>
            <a:ext cx="5265300" cy="34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u="sng">
                <a:solidFill>
                  <a:schemeClr val="hlink"/>
                </a:solidFill>
                <a:hlinkClick r:id="rId4"/>
              </a:rPr>
              <a:t>https://earthenginepartners.appspot.com/science-2013-global-forest</a:t>
            </a:r>
            <a:endParaRPr>
              <a:latin typeface="Lato"/>
              <a:ea typeface="Lato"/>
              <a:cs typeface="Lato"/>
              <a:sym typeface="Lato"/>
            </a:endParaRPr>
          </a:p>
        </p:txBody>
      </p:sp>
      <p:pic>
        <p:nvPicPr>
          <p:cNvPr id="132" name="Google Shape;132;p19"/>
          <p:cNvPicPr preferRelativeResize="0"/>
          <p:nvPr/>
        </p:nvPicPr>
        <p:blipFill>
          <a:blip r:embed="rId5">
            <a:alphaModFix/>
          </a:blip>
          <a:stretch>
            <a:fillRect/>
          </a:stretch>
        </p:blipFill>
        <p:spPr>
          <a:xfrm>
            <a:off x="4001753" y="908162"/>
            <a:ext cx="2859725" cy="2479900"/>
          </a:xfrm>
          <a:prstGeom prst="rect">
            <a:avLst/>
          </a:prstGeom>
          <a:noFill/>
          <a:ln cap="flat" cmpd="sng" w="2857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sp>
        <p:nvSpPr>
          <p:cNvPr id="133" name="Google Shape;133;p19"/>
          <p:cNvSpPr txBox="1"/>
          <p:nvPr>
            <p:ph idx="4294967295" type="title"/>
          </p:nvPr>
        </p:nvSpPr>
        <p:spPr>
          <a:xfrm>
            <a:off x="213275" y="4296225"/>
            <a:ext cx="8333400" cy="3059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b="0" lang="en" sz="1800">
                <a:latin typeface="Lato"/>
                <a:ea typeface="Lato"/>
                <a:cs typeface="Lato"/>
                <a:sym typeface="Lato"/>
              </a:rPr>
              <a:t>Quality is </a:t>
            </a:r>
            <a:r>
              <a:rPr b="0" lang="en" sz="1800">
                <a:latin typeface="Lato"/>
                <a:ea typeface="Lato"/>
                <a:cs typeface="Lato"/>
                <a:sym typeface="Lato"/>
              </a:rPr>
              <a:t>equivalent</a:t>
            </a:r>
            <a:r>
              <a:rPr b="0" lang="en" sz="1800">
                <a:latin typeface="Lato"/>
                <a:ea typeface="Lato"/>
                <a:cs typeface="Lato"/>
                <a:sym typeface="Lato"/>
              </a:rPr>
              <a:t> to the provincial VRI dataset in some locations! </a:t>
            </a:r>
            <a:endParaRPr b="0" sz="1800">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idx="4294967295" type="title"/>
          </p:nvPr>
        </p:nvSpPr>
        <p:spPr>
          <a:xfrm>
            <a:off x="405300" y="4175675"/>
            <a:ext cx="8333400" cy="81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b="0" lang="en" sz="1800">
                <a:latin typeface="Lato"/>
                <a:ea typeface="Lato"/>
                <a:cs typeface="Lato"/>
                <a:sym typeface="Lato"/>
              </a:rPr>
              <a:t>Map of life. Uses GEE API </a:t>
            </a:r>
            <a:r>
              <a:rPr b="0" lang="en" sz="1100" u="sng">
                <a:solidFill>
                  <a:schemeClr val="hlink"/>
                </a:solidFill>
                <a:latin typeface="Arial"/>
                <a:ea typeface="Arial"/>
                <a:cs typeface="Arial"/>
                <a:sym typeface="Arial"/>
                <a:hlinkClick r:id="rId3"/>
              </a:rPr>
              <a:t>https://mol.org/species/projection/landuse/Urosphena_whiteheadi</a:t>
            </a:r>
            <a:r>
              <a:rPr b="0" lang="en" sz="1800">
                <a:latin typeface="Lato"/>
                <a:ea typeface="Lato"/>
                <a:cs typeface="Lato"/>
                <a:sym typeface="Lato"/>
              </a:rPr>
              <a:t> </a:t>
            </a:r>
            <a:endParaRPr b="0" sz="1800">
              <a:latin typeface="Lato"/>
              <a:ea typeface="Lato"/>
              <a:cs typeface="Lato"/>
              <a:sym typeface="Lato"/>
            </a:endParaRPr>
          </a:p>
        </p:txBody>
      </p:sp>
      <p:pic>
        <p:nvPicPr>
          <p:cNvPr id="139" name="Google Shape;139;p20"/>
          <p:cNvPicPr preferRelativeResize="0"/>
          <p:nvPr/>
        </p:nvPicPr>
        <p:blipFill>
          <a:blip r:embed="rId4">
            <a:alphaModFix/>
          </a:blip>
          <a:stretch>
            <a:fillRect/>
          </a:stretch>
        </p:blipFill>
        <p:spPr>
          <a:xfrm>
            <a:off x="396800" y="152400"/>
            <a:ext cx="8094949" cy="387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1"/>
          <p:cNvSpPr txBox="1"/>
          <p:nvPr>
            <p:ph idx="4294967295" type="title"/>
          </p:nvPr>
        </p:nvSpPr>
        <p:spPr>
          <a:xfrm>
            <a:off x="405300" y="4175675"/>
            <a:ext cx="8333400" cy="811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2"/>
              </a:buClr>
              <a:buSzPts val="1100"/>
              <a:buFont typeface="Arial"/>
              <a:buNone/>
            </a:pPr>
            <a:r>
              <a:rPr b="0" lang="en" sz="1800">
                <a:latin typeface="Lato"/>
                <a:ea typeface="Lato"/>
                <a:cs typeface="Lato"/>
                <a:sym typeface="Lato"/>
              </a:rPr>
              <a:t>Global Water Surface Change Viewer</a:t>
            </a:r>
            <a:r>
              <a:rPr b="0" lang="en" sz="1800">
                <a:latin typeface="Lato"/>
                <a:ea typeface="Lato"/>
                <a:cs typeface="Lato"/>
                <a:sym typeface="Lato"/>
              </a:rPr>
              <a:t> </a:t>
            </a:r>
            <a:r>
              <a:rPr b="0" lang="en" sz="1100" u="sng">
                <a:solidFill>
                  <a:schemeClr val="hlink"/>
                </a:solidFill>
                <a:latin typeface="Arial"/>
                <a:ea typeface="Arial"/>
                <a:cs typeface="Arial"/>
                <a:sym typeface="Arial"/>
                <a:hlinkClick r:id="rId3"/>
              </a:rPr>
              <a:t>https://global-surface-water.appspot.com/map</a:t>
            </a:r>
            <a:endParaRPr b="0" sz="1800">
              <a:latin typeface="Lato"/>
              <a:ea typeface="Lato"/>
              <a:cs typeface="Lato"/>
              <a:sym typeface="Lato"/>
            </a:endParaRPr>
          </a:p>
        </p:txBody>
      </p:sp>
      <p:pic>
        <p:nvPicPr>
          <p:cNvPr id="145" name="Google Shape;145;p21"/>
          <p:cNvPicPr preferRelativeResize="0"/>
          <p:nvPr/>
        </p:nvPicPr>
        <p:blipFill>
          <a:blip r:embed="rId4">
            <a:alphaModFix/>
          </a:blip>
          <a:stretch>
            <a:fillRect/>
          </a:stretch>
        </p:blipFill>
        <p:spPr>
          <a:xfrm>
            <a:off x="152400" y="152400"/>
            <a:ext cx="8839200" cy="362848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wiss">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